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63" r:id="rId7"/>
    <p:sldId id="262" r:id="rId8"/>
    <p:sldId id="259" r:id="rId9"/>
    <p:sldId id="260" r:id="rId10"/>
    <p:sldId id="261"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D45EC-F06E-A228-DAB6-EF77A78A15CD}" v="880" dt="2023-04-14T23:36:07.812"/>
    <p1510:client id="{33DCF248-2547-FE1D-132B-F44D0E991390}" v="2" dt="2023-04-10T21:28:46.417"/>
    <p1510:client id="{5DF76DB9-1E1C-4344-B719-8B299B3BEA08}" v="1019" dt="2023-04-05T21:44:25.053"/>
    <p1510:client id="{EAA1D1E1-CB9E-322A-9560-6F9C665C60E7}" v="23" dt="2023-04-14T23:55:02.2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22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C02115-E0AE-7349-B651-19628F808C42}"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C02115-E0AE-7349-B651-19628F808C42}"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C02115-E0AE-7349-B651-19628F808C42}"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C02115-E0AE-7349-B651-19628F808C42}"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999"/>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C02115-E0AE-7349-B651-19628F808C42}"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C02115-E0AE-7349-B651-19628F808C42}" type="datetimeFigureOut">
              <a:rPr lang="en-US" smtClean="0"/>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C02115-E0AE-7349-B651-19628F808C42}" type="datetimeFigureOut">
              <a:rPr lang="en-US" smtClean="0"/>
              <a:t>4/15/2023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C02115-E0AE-7349-B651-19628F808C42}" type="datetimeFigureOut">
              <a:rPr lang="en-US" smtClean="0"/>
              <a:t>4/15/2023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02115-E0AE-7349-B651-19628F808C42}" type="datetimeFigureOut">
              <a:rPr lang="en-US" smtClean="0"/>
              <a:t>4/15/2023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C02115-E0AE-7349-B651-19628F808C42}" type="datetimeFigureOut">
              <a:rPr lang="en-US" smtClean="0"/>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C02115-E0AE-7349-B651-19628F808C42}" type="datetimeFigureOut">
              <a:rPr lang="en-US" smtClean="0"/>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02115-E0AE-7349-B651-19628F808C42}" type="datetimeFigureOut">
              <a:rPr lang="en-US" smtClean="0"/>
              <a:t>4/15/2023</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1E6BC-09C6-9F4D-BC8E-FB2328A85F01}" type="slidenum">
              <a:rPr lang="en-US" smtClean="0"/>
              <a:t>‹#›</a:t>
            </a:fld>
            <a:endParaRPr lang="en-US"/>
          </a:p>
        </p:txBody>
      </p:sp>
    </p:spTree>
    <p:extLst>
      <p:ext uri="{BB962C8B-B14F-4D97-AF65-F5344CB8AC3E}">
        <p14:creationId xmlns:p14="http://schemas.microsoft.com/office/powerpoint/2010/main" val="1598608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539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45ED44-61BA-E245-BBEA-1B34D296D713}"/>
              </a:ext>
            </a:extLst>
          </p:cNvPr>
          <p:cNvPicPr>
            <a:picLocks noChangeAspect="1"/>
          </p:cNvPicPr>
          <p:nvPr/>
        </p:nvPicPr>
        <p:blipFill>
          <a:blip r:embed="rId2"/>
          <a:stretch>
            <a:fillRect/>
          </a:stretch>
        </p:blipFill>
        <p:spPr>
          <a:xfrm>
            <a:off x="5734854" y="872808"/>
            <a:ext cx="722293" cy="804555"/>
          </a:xfrm>
          <a:prstGeom prst="rect">
            <a:avLst/>
          </a:prstGeom>
        </p:spPr>
      </p:pic>
      <p:sp>
        <p:nvSpPr>
          <p:cNvPr id="6" name="TextBox 5">
            <a:extLst>
              <a:ext uri="{FF2B5EF4-FFF2-40B4-BE49-F238E27FC236}">
                <a16:creationId xmlns:a16="http://schemas.microsoft.com/office/drawing/2014/main" id="{4AA90285-F814-5C41-90EA-FEDE23685D7F}"/>
              </a:ext>
            </a:extLst>
          </p:cNvPr>
          <p:cNvSpPr txBox="1"/>
          <p:nvPr/>
        </p:nvSpPr>
        <p:spPr>
          <a:xfrm>
            <a:off x="1403167" y="2379006"/>
            <a:ext cx="9385665" cy="1808187"/>
          </a:xfrm>
          <a:prstGeom prst="rect">
            <a:avLst/>
          </a:prstGeom>
          <a:noFill/>
        </p:spPr>
        <p:txBody>
          <a:bodyPr wrap="square" lIns="91440" tIns="45720" rIns="91440" bIns="45720" rtlCol="0" anchor="t">
            <a:spAutoFit/>
          </a:bodyPr>
          <a:lstStyle/>
          <a:p>
            <a:pPr algn="ctr"/>
            <a:r>
              <a:rPr lang="en-US" sz="3950" b="1">
                <a:solidFill>
                  <a:schemeClr val="bg1"/>
                </a:solidFill>
                <a:latin typeface="Arial"/>
                <a:cs typeface="Arial"/>
              </a:rPr>
              <a:t>Long Distance Video Streaming</a:t>
            </a:r>
          </a:p>
          <a:p>
            <a:pPr algn="ctr"/>
            <a:endParaRPr lang="en-US" sz="2400">
              <a:solidFill>
                <a:schemeClr val="bg1"/>
              </a:solidFill>
              <a:latin typeface="Arial" panose="020B0604020202020204" pitchFamily="34" charset="0"/>
              <a:cs typeface="Arial" panose="020B0604020202020204" pitchFamily="34" charset="0"/>
            </a:endParaRPr>
          </a:p>
          <a:p>
            <a:pPr algn="ctr"/>
            <a:r>
              <a:rPr lang="en-US" sz="2400">
                <a:solidFill>
                  <a:schemeClr val="bg1"/>
                </a:solidFill>
                <a:latin typeface="Arial"/>
                <a:cs typeface="Arial"/>
              </a:rPr>
              <a:t>Zachary Howe and </a:t>
            </a:r>
            <a:r>
              <a:rPr lang="en-US" sz="2400" err="1">
                <a:solidFill>
                  <a:schemeClr val="bg1"/>
                </a:solidFill>
                <a:latin typeface="Arial"/>
                <a:cs typeface="Arial"/>
              </a:rPr>
              <a:t>Somaralyz</a:t>
            </a:r>
            <a:r>
              <a:rPr lang="en-US" sz="2400">
                <a:solidFill>
                  <a:schemeClr val="bg1"/>
                </a:solidFill>
                <a:latin typeface="Arial"/>
                <a:cs typeface="Arial"/>
              </a:rPr>
              <a:t> Grullon</a:t>
            </a:r>
          </a:p>
          <a:p>
            <a:pPr algn="ctr"/>
            <a:r>
              <a:rPr lang="en-US" sz="2400">
                <a:solidFill>
                  <a:schemeClr val="bg1"/>
                </a:solidFill>
                <a:latin typeface="Arial"/>
                <a:cs typeface="Arial"/>
              </a:rPr>
              <a:t>Collage of </a:t>
            </a:r>
            <a:r>
              <a:rPr lang="en-US" sz="2400" err="1">
                <a:solidFill>
                  <a:schemeClr val="bg1"/>
                </a:solidFill>
                <a:latin typeface="Arial"/>
                <a:cs typeface="Arial"/>
              </a:rPr>
              <a:t>Avation</a:t>
            </a:r>
            <a:r>
              <a:rPr lang="en-US" sz="2400">
                <a:solidFill>
                  <a:schemeClr val="bg1"/>
                </a:solidFill>
                <a:latin typeface="Arial"/>
                <a:cs typeface="Arial"/>
              </a:rPr>
              <a:t> and Collage of Engineering</a:t>
            </a:r>
            <a:endParaRPr lang="en-US" sz="240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69D5915-801A-3145-BD39-A0C8F8CE64E9}"/>
              </a:ext>
            </a:extLst>
          </p:cNvPr>
          <p:cNvPicPr>
            <a:picLocks noChangeAspect="1"/>
          </p:cNvPicPr>
          <p:nvPr/>
        </p:nvPicPr>
        <p:blipFill>
          <a:blip r:embed="rId3"/>
          <a:stretch>
            <a:fillRect/>
          </a:stretch>
        </p:blipFill>
        <p:spPr>
          <a:xfrm>
            <a:off x="5242829" y="6308967"/>
            <a:ext cx="1706341" cy="548587"/>
          </a:xfrm>
          <a:prstGeom prst="rect">
            <a:avLst/>
          </a:prstGeom>
        </p:spPr>
      </p:pic>
      <p:sp>
        <p:nvSpPr>
          <p:cNvPr id="3" name="TextBox 2">
            <a:extLst>
              <a:ext uri="{FF2B5EF4-FFF2-40B4-BE49-F238E27FC236}">
                <a16:creationId xmlns:a16="http://schemas.microsoft.com/office/drawing/2014/main" id="{2F0A2229-7B1B-C9CF-0E59-D665F552626A}"/>
              </a:ext>
            </a:extLst>
          </p:cNvPr>
          <p:cNvSpPr txBox="1"/>
          <p:nvPr/>
        </p:nvSpPr>
        <p:spPr>
          <a:xfrm>
            <a:off x="-46701" y="4187657"/>
            <a:ext cx="121363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cs typeface="Calibri"/>
              </a:rPr>
              <a:t>Mentor: Dr. Yabin Liao</a:t>
            </a:r>
          </a:p>
          <a:p>
            <a:pPr algn="ctr"/>
            <a:endParaRPr lang="en-US">
              <a:solidFill>
                <a:schemeClr val="bg1"/>
              </a:solidFill>
              <a:cs typeface="Calibri"/>
            </a:endParaRPr>
          </a:p>
        </p:txBody>
      </p:sp>
      <p:pic>
        <p:nvPicPr>
          <p:cNvPr id="7" name="Picture 5" descr="A picture containing device&#10;&#10;Description automatically generated">
            <a:extLst>
              <a:ext uri="{FF2B5EF4-FFF2-40B4-BE49-F238E27FC236}">
                <a16:creationId xmlns:a16="http://schemas.microsoft.com/office/drawing/2014/main" id="{37F9CA74-8134-6958-6477-1837C6EB68BF}"/>
              </a:ext>
            </a:extLst>
          </p:cNvPr>
          <p:cNvPicPr>
            <a:picLocks noChangeAspect="1"/>
          </p:cNvPicPr>
          <p:nvPr/>
        </p:nvPicPr>
        <p:blipFill>
          <a:blip r:embed="rId4"/>
          <a:stretch>
            <a:fillRect/>
          </a:stretch>
        </p:blipFill>
        <p:spPr>
          <a:xfrm>
            <a:off x="2183" y="651516"/>
            <a:ext cx="2000250" cy="2057400"/>
          </a:xfrm>
          <a:prstGeom prst="rect">
            <a:avLst/>
          </a:prstGeom>
        </p:spPr>
      </p:pic>
      <p:pic>
        <p:nvPicPr>
          <p:cNvPr id="9" name="Picture 4">
            <a:extLst>
              <a:ext uri="{FF2B5EF4-FFF2-40B4-BE49-F238E27FC236}">
                <a16:creationId xmlns:a16="http://schemas.microsoft.com/office/drawing/2014/main" id="{9AC8FE05-92A2-33E9-FFA1-8D5A091FB333}"/>
              </a:ext>
            </a:extLst>
          </p:cNvPr>
          <p:cNvPicPr>
            <a:picLocks noChangeAspect="1"/>
          </p:cNvPicPr>
          <p:nvPr/>
        </p:nvPicPr>
        <p:blipFill>
          <a:blip r:embed="rId5"/>
          <a:stretch>
            <a:fillRect/>
          </a:stretch>
        </p:blipFill>
        <p:spPr>
          <a:xfrm>
            <a:off x="378388" y="5268092"/>
            <a:ext cx="1246546" cy="1532910"/>
          </a:xfrm>
          <a:prstGeom prst="rect">
            <a:avLst/>
          </a:prstGeom>
        </p:spPr>
      </p:pic>
      <p:pic>
        <p:nvPicPr>
          <p:cNvPr id="12" name="Picture 6">
            <a:extLst>
              <a:ext uri="{FF2B5EF4-FFF2-40B4-BE49-F238E27FC236}">
                <a16:creationId xmlns:a16="http://schemas.microsoft.com/office/drawing/2014/main" id="{7BECD2FA-23A8-052C-749E-85C64B45862D}"/>
              </a:ext>
            </a:extLst>
          </p:cNvPr>
          <p:cNvPicPr>
            <a:picLocks noChangeAspect="1"/>
          </p:cNvPicPr>
          <p:nvPr/>
        </p:nvPicPr>
        <p:blipFill>
          <a:blip r:embed="rId6"/>
          <a:stretch>
            <a:fillRect/>
          </a:stretch>
        </p:blipFill>
        <p:spPr>
          <a:xfrm>
            <a:off x="10085746" y="646778"/>
            <a:ext cx="2000250" cy="2000250"/>
          </a:xfrm>
          <a:prstGeom prst="rect">
            <a:avLst/>
          </a:prstGeom>
        </p:spPr>
      </p:pic>
      <p:pic>
        <p:nvPicPr>
          <p:cNvPr id="14" name="Picture 13" descr="Undergraduate Research Institute | Embry-Riddle Aeronautical University -  Hazy Library">
            <a:extLst>
              <a:ext uri="{FF2B5EF4-FFF2-40B4-BE49-F238E27FC236}">
                <a16:creationId xmlns:a16="http://schemas.microsoft.com/office/drawing/2014/main" id="{6A16EBEA-9F0B-07B0-2BD5-D0E2D04658E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0456812" y="5328252"/>
            <a:ext cx="1255461" cy="1255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6667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BA6879-DEFF-2D4A-BC99-173FA49FEB36}"/>
              </a:ext>
            </a:extLst>
          </p:cNvPr>
          <p:cNvPicPr>
            <a:picLocks noChangeAspect="1"/>
          </p:cNvPicPr>
          <p:nvPr/>
        </p:nvPicPr>
        <p:blipFill>
          <a:blip r:embed="rId2"/>
          <a:stretch>
            <a:fillRect/>
          </a:stretch>
        </p:blipFill>
        <p:spPr>
          <a:xfrm>
            <a:off x="9800811" y="6308967"/>
            <a:ext cx="1706341" cy="548587"/>
          </a:xfrm>
          <a:prstGeom prst="rect">
            <a:avLst/>
          </a:prstGeom>
        </p:spPr>
      </p:pic>
      <p:sp>
        <p:nvSpPr>
          <p:cNvPr id="9" name="TextBox 8">
            <a:extLst>
              <a:ext uri="{FF2B5EF4-FFF2-40B4-BE49-F238E27FC236}">
                <a16:creationId xmlns:a16="http://schemas.microsoft.com/office/drawing/2014/main" id="{CD5B7760-DBE9-7F4D-B3EB-719FB338BA05}"/>
              </a:ext>
            </a:extLst>
          </p:cNvPr>
          <p:cNvSpPr txBox="1"/>
          <p:nvPr/>
        </p:nvSpPr>
        <p:spPr>
          <a:xfrm>
            <a:off x="1403168" y="500445"/>
            <a:ext cx="9385665" cy="430887"/>
          </a:xfrm>
          <a:prstGeom prst="rect">
            <a:avLst/>
          </a:prstGeom>
          <a:noFill/>
        </p:spPr>
        <p:txBody>
          <a:bodyPr wrap="square" lIns="91440" tIns="45720" rIns="91440" bIns="45720" rtlCol="0" anchor="t">
            <a:spAutoFit/>
          </a:bodyPr>
          <a:lstStyle/>
          <a:p>
            <a:pPr algn="ctr"/>
            <a:r>
              <a:rPr lang="en-US" sz="2200" b="1">
                <a:solidFill>
                  <a:schemeClr val="tx1">
                    <a:lumMod val="75000"/>
                    <a:lumOff val="25000"/>
                  </a:schemeClr>
                </a:solidFill>
                <a:latin typeface="Arial"/>
                <a:cs typeface="Arial"/>
              </a:rPr>
              <a:t>Mission Overview</a:t>
            </a:r>
            <a:endParaRPr lang="en-US" sz="2200" b="1">
              <a:solidFill>
                <a:schemeClr val="tx1">
                  <a:lumMod val="75000"/>
                  <a:lumOff val="2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45AC836-D373-9EF2-ACBC-019B3FE0D862}"/>
              </a:ext>
            </a:extLst>
          </p:cNvPr>
          <p:cNvSpPr txBox="1"/>
          <p:nvPr/>
        </p:nvSpPr>
        <p:spPr>
          <a:xfrm>
            <a:off x="1690566" y="1230811"/>
            <a:ext cx="939530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During the Fall and Spring Launches the Goal was to Implement live streaming video and telemetry using the Industry, Science, Medical (ISM) band. The goal was to get live video and see the orientation in real time. </a:t>
            </a:r>
            <a:endParaRPr lang="en-US"/>
          </a:p>
        </p:txBody>
      </p:sp>
      <p:grpSp>
        <p:nvGrpSpPr>
          <p:cNvPr id="4" name="Group 3">
            <a:extLst>
              <a:ext uri="{FF2B5EF4-FFF2-40B4-BE49-F238E27FC236}">
                <a16:creationId xmlns:a16="http://schemas.microsoft.com/office/drawing/2014/main" id="{F2EA482E-F330-799B-0DC1-EED41D29CD76}"/>
              </a:ext>
            </a:extLst>
          </p:cNvPr>
          <p:cNvGrpSpPr/>
          <p:nvPr/>
        </p:nvGrpSpPr>
        <p:grpSpPr>
          <a:xfrm>
            <a:off x="1373150" y="3241794"/>
            <a:ext cx="3118414" cy="3226277"/>
            <a:chOff x="2291607" y="2391345"/>
            <a:chExt cx="3187664" cy="3434819"/>
          </a:xfrm>
        </p:grpSpPr>
        <p:grpSp>
          <p:nvGrpSpPr>
            <p:cNvPr id="6" name="Group 5">
              <a:extLst>
                <a:ext uri="{FF2B5EF4-FFF2-40B4-BE49-F238E27FC236}">
                  <a16:creationId xmlns:a16="http://schemas.microsoft.com/office/drawing/2014/main" id="{973758F2-AD0E-AD71-77B6-B43E69F47EB3}"/>
                </a:ext>
              </a:extLst>
            </p:cNvPr>
            <p:cNvGrpSpPr/>
            <p:nvPr/>
          </p:nvGrpSpPr>
          <p:grpSpPr>
            <a:xfrm rot="2244797" flipH="1">
              <a:off x="2291607" y="2391345"/>
              <a:ext cx="1610945" cy="1535041"/>
              <a:chOff x="1312845" y="2063111"/>
              <a:chExt cx="1763512" cy="1680421"/>
            </a:xfrm>
          </p:grpSpPr>
          <p:sp>
            <p:nvSpPr>
              <p:cNvPr id="20" name="Oval 19">
                <a:extLst>
                  <a:ext uri="{FF2B5EF4-FFF2-40B4-BE49-F238E27FC236}">
                    <a16:creationId xmlns:a16="http://schemas.microsoft.com/office/drawing/2014/main" id="{6204E872-C897-9F67-DA8A-85084C01BE15}"/>
                  </a:ext>
                </a:extLst>
              </p:cNvPr>
              <p:cNvSpPr/>
              <p:nvPr/>
            </p:nvSpPr>
            <p:spPr>
              <a:xfrm rot="13672196">
                <a:off x="1637442" y="2215002"/>
                <a:ext cx="252965" cy="661046"/>
              </a:xfrm>
              <a:prstGeom prst="ellipse">
                <a:avLst/>
              </a:prstGeom>
              <a:solidFill>
                <a:srgbClr val="C27A4E"/>
              </a:solidFill>
              <a:ln>
                <a:solidFill>
                  <a:schemeClr val="tx1">
                    <a:lumMod val="75000"/>
                    <a:lumOff val="25000"/>
                    <a:alpha val="4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sp>
            <p:nvSpPr>
              <p:cNvPr id="22" name="Cylinder 21">
                <a:extLst>
                  <a:ext uri="{FF2B5EF4-FFF2-40B4-BE49-F238E27FC236}">
                    <a16:creationId xmlns:a16="http://schemas.microsoft.com/office/drawing/2014/main" id="{1C143FD4-5934-5ED0-C10F-96D3358B20E8}"/>
                  </a:ext>
                </a:extLst>
              </p:cNvPr>
              <p:cNvSpPr/>
              <p:nvPr/>
            </p:nvSpPr>
            <p:spPr>
              <a:xfrm rot="13500000">
                <a:off x="2756796" y="2219992"/>
                <a:ext cx="145998" cy="267520"/>
              </a:xfrm>
              <a:prstGeom prst="can">
                <a:avLst>
                  <a:gd name="adj" fmla="val 63757"/>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grpSp>
            <p:nvGrpSpPr>
              <p:cNvPr id="23" name="Group 22">
                <a:extLst>
                  <a:ext uri="{FF2B5EF4-FFF2-40B4-BE49-F238E27FC236}">
                    <a16:creationId xmlns:a16="http://schemas.microsoft.com/office/drawing/2014/main" id="{C6C7FCBD-B5D1-1B0F-82CF-853E89D02A49}"/>
                  </a:ext>
                </a:extLst>
              </p:cNvPr>
              <p:cNvGrpSpPr/>
              <p:nvPr/>
            </p:nvGrpSpPr>
            <p:grpSpPr>
              <a:xfrm>
                <a:off x="1371274" y="2063111"/>
                <a:ext cx="1705083" cy="1680421"/>
                <a:chOff x="1371274" y="2063111"/>
                <a:chExt cx="1152525" cy="1135856"/>
              </a:xfrm>
            </p:grpSpPr>
            <p:sp>
              <p:nvSpPr>
                <p:cNvPr id="31" name="Freeform: Shape 30">
                  <a:extLst>
                    <a:ext uri="{FF2B5EF4-FFF2-40B4-BE49-F238E27FC236}">
                      <a16:creationId xmlns:a16="http://schemas.microsoft.com/office/drawing/2014/main" id="{84695EF2-74E5-8E3C-5272-0DF352F452EE}"/>
                    </a:ext>
                  </a:extLst>
                </p:cNvPr>
                <p:cNvSpPr/>
                <p:nvPr/>
              </p:nvSpPr>
              <p:spPr>
                <a:xfrm>
                  <a:off x="1409374" y="2063111"/>
                  <a:ext cx="762000" cy="564356"/>
                </a:xfrm>
                <a:custGeom>
                  <a:avLst/>
                  <a:gdLst>
                    <a:gd name="connsiteX0" fmla="*/ 0 w 762000"/>
                    <a:gd name="connsiteY0" fmla="*/ 540544 h 564356"/>
                    <a:gd name="connsiteX1" fmla="*/ 571500 w 762000"/>
                    <a:gd name="connsiteY1" fmla="*/ 0 h 564356"/>
                    <a:gd name="connsiteX2" fmla="*/ 762000 w 762000"/>
                    <a:gd name="connsiteY2" fmla="*/ 9525 h 564356"/>
                    <a:gd name="connsiteX3" fmla="*/ 183356 w 762000"/>
                    <a:gd name="connsiteY3" fmla="*/ 564356 h 564356"/>
                    <a:gd name="connsiteX4" fmla="*/ 0 w 762000"/>
                    <a:gd name="connsiteY4" fmla="*/ 540544 h 564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0" h="564356">
                      <a:moveTo>
                        <a:pt x="0" y="540544"/>
                      </a:moveTo>
                      <a:lnTo>
                        <a:pt x="571500" y="0"/>
                      </a:lnTo>
                      <a:lnTo>
                        <a:pt x="762000" y="9525"/>
                      </a:lnTo>
                      <a:lnTo>
                        <a:pt x="183356" y="564356"/>
                      </a:lnTo>
                      <a:lnTo>
                        <a:pt x="0" y="540544"/>
                      </a:lnTo>
                      <a:close/>
                    </a:path>
                  </a:pathLst>
                </a:custGeom>
                <a:gradFill>
                  <a:gsLst>
                    <a:gs pos="43000">
                      <a:srgbClr val="00B0F0"/>
                    </a:gs>
                    <a:gs pos="55000">
                      <a:srgbClr val="0070C0"/>
                    </a:gs>
                  </a:gsLst>
                  <a:lin ang="3000000" scaled="0"/>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sp>
              <p:nvSpPr>
                <p:cNvPr id="32" name="Freeform: Shape 31">
                  <a:extLst>
                    <a:ext uri="{FF2B5EF4-FFF2-40B4-BE49-F238E27FC236}">
                      <a16:creationId xmlns:a16="http://schemas.microsoft.com/office/drawing/2014/main" id="{B442DBC9-4921-2D22-CC6D-ED84D2DA3278}"/>
                    </a:ext>
                  </a:extLst>
                </p:cNvPr>
                <p:cNvSpPr/>
                <p:nvPr/>
              </p:nvSpPr>
              <p:spPr>
                <a:xfrm>
                  <a:off x="1607017" y="2070255"/>
                  <a:ext cx="800100" cy="745331"/>
                </a:xfrm>
                <a:custGeom>
                  <a:avLst/>
                  <a:gdLst>
                    <a:gd name="connsiteX0" fmla="*/ 0 w 800100"/>
                    <a:gd name="connsiteY0" fmla="*/ 552450 h 745331"/>
                    <a:gd name="connsiteX1" fmla="*/ 235744 w 800100"/>
                    <a:gd name="connsiteY1" fmla="*/ 745331 h 745331"/>
                    <a:gd name="connsiteX2" fmla="*/ 800100 w 800100"/>
                    <a:gd name="connsiteY2" fmla="*/ 192881 h 745331"/>
                    <a:gd name="connsiteX3" fmla="*/ 564357 w 800100"/>
                    <a:gd name="connsiteY3" fmla="*/ 0 h 745331"/>
                    <a:gd name="connsiteX4" fmla="*/ 0 w 800100"/>
                    <a:gd name="connsiteY4" fmla="*/ 552450 h 745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100" h="745331">
                      <a:moveTo>
                        <a:pt x="0" y="552450"/>
                      </a:moveTo>
                      <a:lnTo>
                        <a:pt x="235744" y="745331"/>
                      </a:lnTo>
                      <a:lnTo>
                        <a:pt x="800100" y="192881"/>
                      </a:lnTo>
                      <a:lnTo>
                        <a:pt x="564357" y="0"/>
                      </a:lnTo>
                      <a:lnTo>
                        <a:pt x="0" y="552450"/>
                      </a:lnTo>
                      <a:close/>
                    </a:path>
                  </a:pathLst>
                </a:custGeom>
                <a:solidFill>
                  <a:schemeClr val="accent5">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sp>
              <p:nvSpPr>
                <p:cNvPr id="33" name="Freeform: Shape 32">
                  <a:extLst>
                    <a:ext uri="{FF2B5EF4-FFF2-40B4-BE49-F238E27FC236}">
                      <a16:creationId xmlns:a16="http://schemas.microsoft.com/office/drawing/2014/main" id="{AB191BE4-724C-B140-4724-0311419BB33F}"/>
                    </a:ext>
                  </a:extLst>
                </p:cNvPr>
                <p:cNvSpPr/>
                <p:nvPr/>
              </p:nvSpPr>
              <p:spPr>
                <a:xfrm>
                  <a:off x="1840380" y="2263136"/>
                  <a:ext cx="683419" cy="785812"/>
                </a:xfrm>
                <a:custGeom>
                  <a:avLst/>
                  <a:gdLst>
                    <a:gd name="connsiteX0" fmla="*/ 0 w 683419"/>
                    <a:gd name="connsiteY0" fmla="*/ 557212 h 785812"/>
                    <a:gd name="connsiteX1" fmla="*/ 566737 w 683419"/>
                    <a:gd name="connsiteY1" fmla="*/ 0 h 785812"/>
                    <a:gd name="connsiteX2" fmla="*/ 683419 w 683419"/>
                    <a:gd name="connsiteY2" fmla="*/ 235744 h 785812"/>
                    <a:gd name="connsiteX3" fmla="*/ 119062 w 683419"/>
                    <a:gd name="connsiteY3" fmla="*/ 785812 h 785812"/>
                    <a:gd name="connsiteX4" fmla="*/ 0 w 683419"/>
                    <a:gd name="connsiteY4" fmla="*/ 557212 h 785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419" h="785812">
                      <a:moveTo>
                        <a:pt x="0" y="557212"/>
                      </a:moveTo>
                      <a:lnTo>
                        <a:pt x="566737" y="0"/>
                      </a:lnTo>
                      <a:lnTo>
                        <a:pt x="683419" y="235744"/>
                      </a:lnTo>
                      <a:lnTo>
                        <a:pt x="119062" y="785812"/>
                      </a:lnTo>
                      <a:lnTo>
                        <a:pt x="0" y="557212"/>
                      </a:lnTo>
                      <a:close/>
                    </a:path>
                  </a:pathLst>
                </a:custGeom>
                <a:solidFill>
                  <a:schemeClr val="accent5">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sp>
              <p:nvSpPr>
                <p:cNvPr id="34" name="Freeform: Shape 33">
                  <a:extLst>
                    <a:ext uri="{FF2B5EF4-FFF2-40B4-BE49-F238E27FC236}">
                      <a16:creationId xmlns:a16="http://schemas.microsoft.com/office/drawing/2014/main" id="{F52831F9-B5D7-1E7C-2DEF-E606C4F8D6B4}"/>
                    </a:ext>
                  </a:extLst>
                </p:cNvPr>
                <p:cNvSpPr/>
                <p:nvPr/>
              </p:nvSpPr>
              <p:spPr>
                <a:xfrm>
                  <a:off x="1918961" y="2508404"/>
                  <a:ext cx="595313" cy="685801"/>
                </a:xfrm>
                <a:custGeom>
                  <a:avLst/>
                  <a:gdLst>
                    <a:gd name="connsiteX0" fmla="*/ 0 w 604838"/>
                    <a:gd name="connsiteY0" fmla="*/ 702468 h 702468"/>
                    <a:gd name="connsiteX1" fmla="*/ 38100 w 604838"/>
                    <a:gd name="connsiteY1" fmla="*/ 547687 h 702468"/>
                    <a:gd name="connsiteX2" fmla="*/ 604838 w 604838"/>
                    <a:gd name="connsiteY2" fmla="*/ 0 h 702468"/>
                    <a:gd name="connsiteX3" fmla="*/ 552450 w 604838"/>
                    <a:gd name="connsiteY3" fmla="*/ 135731 h 702468"/>
                    <a:gd name="connsiteX4" fmla="*/ 0 w 604838"/>
                    <a:gd name="connsiteY4" fmla="*/ 702468 h 702468"/>
                    <a:gd name="connsiteX0" fmla="*/ 0 w 604838"/>
                    <a:gd name="connsiteY0" fmla="*/ 685513 h 685513"/>
                    <a:gd name="connsiteX1" fmla="*/ 38100 w 604838"/>
                    <a:gd name="connsiteY1" fmla="*/ 547687 h 685513"/>
                    <a:gd name="connsiteX2" fmla="*/ 604838 w 604838"/>
                    <a:gd name="connsiteY2" fmla="*/ 0 h 685513"/>
                    <a:gd name="connsiteX3" fmla="*/ 552450 w 604838"/>
                    <a:gd name="connsiteY3" fmla="*/ 135731 h 685513"/>
                    <a:gd name="connsiteX4" fmla="*/ 0 w 604838"/>
                    <a:gd name="connsiteY4" fmla="*/ 685513 h 685513"/>
                    <a:gd name="connsiteX0" fmla="*/ 0 w 612155"/>
                    <a:gd name="connsiteY0" fmla="*/ 685513 h 685513"/>
                    <a:gd name="connsiteX1" fmla="*/ 45417 w 612155"/>
                    <a:gd name="connsiteY1" fmla="*/ 547687 h 685513"/>
                    <a:gd name="connsiteX2" fmla="*/ 612155 w 612155"/>
                    <a:gd name="connsiteY2" fmla="*/ 0 h 685513"/>
                    <a:gd name="connsiteX3" fmla="*/ 559767 w 612155"/>
                    <a:gd name="connsiteY3" fmla="*/ 135731 h 685513"/>
                    <a:gd name="connsiteX4" fmla="*/ 0 w 612155"/>
                    <a:gd name="connsiteY4" fmla="*/ 685513 h 685513"/>
                    <a:gd name="connsiteX0" fmla="*/ 0 w 602400"/>
                    <a:gd name="connsiteY0" fmla="*/ 685513 h 685513"/>
                    <a:gd name="connsiteX1" fmla="*/ 35662 w 602400"/>
                    <a:gd name="connsiteY1" fmla="*/ 547687 h 685513"/>
                    <a:gd name="connsiteX2" fmla="*/ 602400 w 602400"/>
                    <a:gd name="connsiteY2" fmla="*/ 0 h 685513"/>
                    <a:gd name="connsiteX3" fmla="*/ 550012 w 602400"/>
                    <a:gd name="connsiteY3" fmla="*/ 135731 h 685513"/>
                    <a:gd name="connsiteX4" fmla="*/ 0 w 602400"/>
                    <a:gd name="connsiteY4" fmla="*/ 685513 h 685513"/>
                    <a:gd name="connsiteX0" fmla="*/ 0 w 607278"/>
                    <a:gd name="connsiteY0" fmla="*/ 697624 h 697624"/>
                    <a:gd name="connsiteX1" fmla="*/ 40540 w 607278"/>
                    <a:gd name="connsiteY1" fmla="*/ 547687 h 697624"/>
                    <a:gd name="connsiteX2" fmla="*/ 607278 w 607278"/>
                    <a:gd name="connsiteY2" fmla="*/ 0 h 697624"/>
                    <a:gd name="connsiteX3" fmla="*/ 554890 w 607278"/>
                    <a:gd name="connsiteY3" fmla="*/ 135731 h 697624"/>
                    <a:gd name="connsiteX4" fmla="*/ 0 w 607278"/>
                    <a:gd name="connsiteY4" fmla="*/ 697624 h 697624"/>
                    <a:gd name="connsiteX0" fmla="*/ 0 w 607278"/>
                    <a:gd name="connsiteY0" fmla="*/ 687935 h 687935"/>
                    <a:gd name="connsiteX1" fmla="*/ 40540 w 607278"/>
                    <a:gd name="connsiteY1" fmla="*/ 547687 h 687935"/>
                    <a:gd name="connsiteX2" fmla="*/ 607278 w 607278"/>
                    <a:gd name="connsiteY2" fmla="*/ 0 h 687935"/>
                    <a:gd name="connsiteX3" fmla="*/ 554890 w 607278"/>
                    <a:gd name="connsiteY3" fmla="*/ 135731 h 687935"/>
                    <a:gd name="connsiteX4" fmla="*/ 0 w 607278"/>
                    <a:gd name="connsiteY4" fmla="*/ 687935 h 687935"/>
                    <a:gd name="connsiteX0" fmla="*/ 0 w 609717"/>
                    <a:gd name="connsiteY0" fmla="*/ 697624 h 697624"/>
                    <a:gd name="connsiteX1" fmla="*/ 42979 w 609717"/>
                    <a:gd name="connsiteY1" fmla="*/ 547687 h 697624"/>
                    <a:gd name="connsiteX2" fmla="*/ 609717 w 609717"/>
                    <a:gd name="connsiteY2" fmla="*/ 0 h 697624"/>
                    <a:gd name="connsiteX3" fmla="*/ 557329 w 609717"/>
                    <a:gd name="connsiteY3" fmla="*/ 135731 h 697624"/>
                    <a:gd name="connsiteX4" fmla="*/ 0 w 609717"/>
                    <a:gd name="connsiteY4" fmla="*/ 697624 h 697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17" h="697624">
                      <a:moveTo>
                        <a:pt x="0" y="697624"/>
                      </a:moveTo>
                      <a:lnTo>
                        <a:pt x="42979" y="547687"/>
                      </a:lnTo>
                      <a:lnTo>
                        <a:pt x="609717" y="0"/>
                      </a:lnTo>
                      <a:lnTo>
                        <a:pt x="557329" y="135731"/>
                      </a:lnTo>
                      <a:lnTo>
                        <a:pt x="0" y="697624"/>
                      </a:lnTo>
                      <a:close/>
                    </a:path>
                  </a:pathLst>
                </a:custGeom>
                <a:solidFill>
                  <a:schemeClr val="accent5">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sp>
              <p:nvSpPr>
                <p:cNvPr id="35" name="Freeform: Shape 34">
                  <a:extLst>
                    <a:ext uri="{FF2B5EF4-FFF2-40B4-BE49-F238E27FC236}">
                      <a16:creationId xmlns:a16="http://schemas.microsoft.com/office/drawing/2014/main" id="{41A5B4D4-10A3-CD56-8FDF-3CF416CEEBF5}"/>
                    </a:ext>
                  </a:extLst>
                </p:cNvPr>
                <p:cNvSpPr/>
                <p:nvPr/>
              </p:nvSpPr>
              <p:spPr>
                <a:xfrm>
                  <a:off x="1371274" y="2603655"/>
                  <a:ext cx="590550" cy="595312"/>
                </a:xfrm>
                <a:custGeom>
                  <a:avLst/>
                  <a:gdLst>
                    <a:gd name="connsiteX0" fmla="*/ 338137 w 590550"/>
                    <a:gd name="connsiteY0" fmla="*/ 552450 h 595312"/>
                    <a:gd name="connsiteX1" fmla="*/ 121443 w 590550"/>
                    <a:gd name="connsiteY1" fmla="*/ 361950 h 595312"/>
                    <a:gd name="connsiteX2" fmla="*/ 0 w 590550"/>
                    <a:gd name="connsiteY2" fmla="*/ 140493 h 595312"/>
                    <a:gd name="connsiteX3" fmla="*/ 42862 w 590550"/>
                    <a:gd name="connsiteY3" fmla="*/ 0 h 595312"/>
                    <a:gd name="connsiteX4" fmla="*/ 238125 w 590550"/>
                    <a:gd name="connsiteY4" fmla="*/ 19050 h 595312"/>
                    <a:gd name="connsiteX5" fmla="*/ 473868 w 590550"/>
                    <a:gd name="connsiteY5" fmla="*/ 214312 h 595312"/>
                    <a:gd name="connsiteX6" fmla="*/ 590550 w 590550"/>
                    <a:gd name="connsiteY6" fmla="*/ 445293 h 595312"/>
                    <a:gd name="connsiteX7" fmla="*/ 542925 w 590550"/>
                    <a:gd name="connsiteY7" fmla="*/ 595312 h 595312"/>
                    <a:gd name="connsiteX8" fmla="*/ 338137 w 590550"/>
                    <a:gd name="connsiteY8" fmla="*/ 552450 h 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 h="595312">
                      <a:moveTo>
                        <a:pt x="338137" y="552450"/>
                      </a:moveTo>
                      <a:lnTo>
                        <a:pt x="121443" y="361950"/>
                      </a:lnTo>
                      <a:lnTo>
                        <a:pt x="0" y="140493"/>
                      </a:lnTo>
                      <a:lnTo>
                        <a:pt x="42862" y="0"/>
                      </a:lnTo>
                      <a:lnTo>
                        <a:pt x="238125" y="19050"/>
                      </a:lnTo>
                      <a:lnTo>
                        <a:pt x="473868" y="214312"/>
                      </a:lnTo>
                      <a:lnTo>
                        <a:pt x="590550" y="445293"/>
                      </a:lnTo>
                      <a:lnTo>
                        <a:pt x="542925" y="595312"/>
                      </a:lnTo>
                      <a:lnTo>
                        <a:pt x="338137" y="552450"/>
                      </a:lnTo>
                      <a:close/>
                    </a:path>
                  </a:pathLst>
                </a:custGeom>
                <a:solidFill>
                  <a:schemeClr val="accent5">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grpSp>
          <p:sp>
            <p:nvSpPr>
              <p:cNvPr id="24" name="Rectangle 25">
                <a:extLst>
                  <a:ext uri="{FF2B5EF4-FFF2-40B4-BE49-F238E27FC236}">
                    <a16:creationId xmlns:a16="http://schemas.microsoft.com/office/drawing/2014/main" id="{A5D4444A-BA83-CC80-6820-27BB3FD4F180}"/>
                  </a:ext>
                </a:extLst>
              </p:cNvPr>
              <p:cNvSpPr/>
              <p:nvPr/>
            </p:nvSpPr>
            <p:spPr>
              <a:xfrm rot="18807694">
                <a:off x="1881089" y="2711569"/>
                <a:ext cx="341525" cy="325954"/>
              </a:xfrm>
              <a:custGeom>
                <a:avLst/>
                <a:gdLst>
                  <a:gd name="connsiteX0" fmla="*/ 0 w 231286"/>
                  <a:gd name="connsiteY0" fmla="*/ 0 h 183357"/>
                  <a:gd name="connsiteX1" fmla="*/ 231286 w 231286"/>
                  <a:gd name="connsiteY1" fmla="*/ 0 h 183357"/>
                  <a:gd name="connsiteX2" fmla="*/ 231286 w 231286"/>
                  <a:gd name="connsiteY2" fmla="*/ 183357 h 183357"/>
                  <a:gd name="connsiteX3" fmla="*/ 0 w 231286"/>
                  <a:gd name="connsiteY3" fmla="*/ 183357 h 183357"/>
                  <a:gd name="connsiteX4" fmla="*/ 0 w 231286"/>
                  <a:gd name="connsiteY4" fmla="*/ 0 h 183357"/>
                  <a:gd name="connsiteX0" fmla="*/ 0 w 231286"/>
                  <a:gd name="connsiteY0" fmla="*/ 0 h 183357"/>
                  <a:gd name="connsiteX1" fmla="*/ 222191 w 231286"/>
                  <a:gd name="connsiteY1" fmla="*/ 25022 h 183357"/>
                  <a:gd name="connsiteX2" fmla="*/ 231286 w 231286"/>
                  <a:gd name="connsiteY2" fmla="*/ 183357 h 183357"/>
                  <a:gd name="connsiteX3" fmla="*/ 0 w 231286"/>
                  <a:gd name="connsiteY3" fmla="*/ 183357 h 183357"/>
                  <a:gd name="connsiteX4" fmla="*/ 0 w 231286"/>
                  <a:gd name="connsiteY4" fmla="*/ 0 h 183357"/>
                  <a:gd name="connsiteX0" fmla="*/ 0 w 222191"/>
                  <a:gd name="connsiteY0" fmla="*/ 0 h 183357"/>
                  <a:gd name="connsiteX1" fmla="*/ 222191 w 222191"/>
                  <a:gd name="connsiteY1" fmla="*/ 25022 h 183357"/>
                  <a:gd name="connsiteX2" fmla="*/ 175877 w 222191"/>
                  <a:gd name="connsiteY2" fmla="*/ 176816 h 183357"/>
                  <a:gd name="connsiteX3" fmla="*/ 0 w 222191"/>
                  <a:gd name="connsiteY3" fmla="*/ 183357 h 183357"/>
                  <a:gd name="connsiteX4" fmla="*/ 0 w 222191"/>
                  <a:gd name="connsiteY4" fmla="*/ 0 h 183357"/>
                  <a:gd name="connsiteX0" fmla="*/ 0 w 175877"/>
                  <a:gd name="connsiteY0" fmla="*/ 0 h 183357"/>
                  <a:gd name="connsiteX1" fmla="*/ 156772 w 175877"/>
                  <a:gd name="connsiteY1" fmla="*/ 14843 h 183357"/>
                  <a:gd name="connsiteX2" fmla="*/ 175877 w 175877"/>
                  <a:gd name="connsiteY2" fmla="*/ 176816 h 183357"/>
                  <a:gd name="connsiteX3" fmla="*/ 0 w 175877"/>
                  <a:gd name="connsiteY3" fmla="*/ 183357 h 183357"/>
                  <a:gd name="connsiteX4" fmla="*/ 0 w 175877"/>
                  <a:gd name="connsiteY4" fmla="*/ 0 h 183357"/>
                  <a:gd name="connsiteX0" fmla="*/ 0 w 175877"/>
                  <a:gd name="connsiteY0" fmla="*/ 0 h 183357"/>
                  <a:gd name="connsiteX1" fmla="*/ 171966 w 175877"/>
                  <a:gd name="connsiteY1" fmla="*/ 13567 h 183357"/>
                  <a:gd name="connsiteX2" fmla="*/ 175877 w 175877"/>
                  <a:gd name="connsiteY2" fmla="*/ 176816 h 183357"/>
                  <a:gd name="connsiteX3" fmla="*/ 0 w 175877"/>
                  <a:gd name="connsiteY3" fmla="*/ 183357 h 183357"/>
                  <a:gd name="connsiteX4" fmla="*/ 0 w 175877"/>
                  <a:gd name="connsiteY4" fmla="*/ 0 h 183357"/>
                  <a:gd name="connsiteX0" fmla="*/ 0 w 192527"/>
                  <a:gd name="connsiteY0" fmla="*/ 0 h 184001"/>
                  <a:gd name="connsiteX1" fmla="*/ 171966 w 192527"/>
                  <a:gd name="connsiteY1" fmla="*/ 13567 h 184001"/>
                  <a:gd name="connsiteX2" fmla="*/ 192527 w 192527"/>
                  <a:gd name="connsiteY2" fmla="*/ 184001 h 184001"/>
                  <a:gd name="connsiteX3" fmla="*/ 0 w 192527"/>
                  <a:gd name="connsiteY3" fmla="*/ 183357 h 184001"/>
                  <a:gd name="connsiteX4" fmla="*/ 0 w 192527"/>
                  <a:gd name="connsiteY4" fmla="*/ 0 h 184001"/>
                  <a:gd name="connsiteX0" fmla="*/ 0 w 179151"/>
                  <a:gd name="connsiteY0" fmla="*/ 0 h 183357"/>
                  <a:gd name="connsiteX1" fmla="*/ 171966 w 179151"/>
                  <a:gd name="connsiteY1" fmla="*/ 13567 h 183357"/>
                  <a:gd name="connsiteX2" fmla="*/ 179151 w 179151"/>
                  <a:gd name="connsiteY2" fmla="*/ 180272 h 183357"/>
                  <a:gd name="connsiteX3" fmla="*/ 0 w 179151"/>
                  <a:gd name="connsiteY3" fmla="*/ 183357 h 183357"/>
                  <a:gd name="connsiteX4" fmla="*/ 0 w 179151"/>
                  <a:gd name="connsiteY4" fmla="*/ 0 h 183357"/>
                  <a:gd name="connsiteX0" fmla="*/ 0 w 190466"/>
                  <a:gd name="connsiteY0" fmla="*/ 0 h 181782"/>
                  <a:gd name="connsiteX1" fmla="*/ 183281 w 190466"/>
                  <a:gd name="connsiteY1" fmla="*/ 11992 h 181782"/>
                  <a:gd name="connsiteX2" fmla="*/ 190466 w 190466"/>
                  <a:gd name="connsiteY2" fmla="*/ 178697 h 181782"/>
                  <a:gd name="connsiteX3" fmla="*/ 11315 w 190466"/>
                  <a:gd name="connsiteY3" fmla="*/ 181782 h 181782"/>
                  <a:gd name="connsiteX4" fmla="*/ 0 w 190466"/>
                  <a:gd name="connsiteY4" fmla="*/ 0 h 181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66" h="181782">
                    <a:moveTo>
                      <a:pt x="0" y="0"/>
                    </a:moveTo>
                    <a:cubicBezTo>
                      <a:pt x="57322" y="4522"/>
                      <a:pt x="125959" y="7470"/>
                      <a:pt x="183281" y="11992"/>
                    </a:cubicBezTo>
                    <a:cubicBezTo>
                      <a:pt x="184585" y="66408"/>
                      <a:pt x="189162" y="124281"/>
                      <a:pt x="190466" y="178697"/>
                    </a:cubicBezTo>
                    <a:lnTo>
                      <a:pt x="11315" y="181782"/>
                    </a:lnTo>
                    <a:lnTo>
                      <a:pt x="0" y="0"/>
                    </a:lnTo>
                    <a:close/>
                  </a:path>
                </a:pathLst>
              </a:custGeom>
              <a:solidFill>
                <a:schemeClr val="bg2">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sp>
            <p:nvSpPr>
              <p:cNvPr id="25" name="Oval 24">
                <a:extLst>
                  <a:ext uri="{FF2B5EF4-FFF2-40B4-BE49-F238E27FC236}">
                    <a16:creationId xmlns:a16="http://schemas.microsoft.com/office/drawing/2014/main" id="{462ED325-12A7-56F8-45A5-F9C09F513D52}"/>
                  </a:ext>
                </a:extLst>
              </p:cNvPr>
              <p:cNvSpPr/>
              <p:nvPr/>
            </p:nvSpPr>
            <p:spPr>
              <a:xfrm>
                <a:off x="1943353" y="2755504"/>
                <a:ext cx="210005" cy="214618"/>
              </a:xfrm>
              <a:prstGeom prst="ellipse">
                <a:avLst/>
              </a:prstGeom>
              <a:gradFill flip="none" rotWithShape="1">
                <a:gsLst>
                  <a:gs pos="33000">
                    <a:schemeClr val="tx1"/>
                  </a:gs>
                  <a:gs pos="100000">
                    <a:srgbClr val="00B0F0"/>
                  </a:gs>
                </a:gsLst>
                <a:path path="circle">
                  <a:fillToRect r="100000" b="100000"/>
                </a:path>
                <a:tileRect l="-100000" t="-100000"/>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sp>
            <p:nvSpPr>
              <p:cNvPr id="26" name="Cylinder 25">
                <a:extLst>
                  <a:ext uri="{FF2B5EF4-FFF2-40B4-BE49-F238E27FC236}">
                    <a16:creationId xmlns:a16="http://schemas.microsoft.com/office/drawing/2014/main" id="{15ABF079-E93F-F09B-43AB-D6072A094989}"/>
                  </a:ext>
                </a:extLst>
              </p:cNvPr>
              <p:cNvSpPr/>
              <p:nvPr/>
            </p:nvSpPr>
            <p:spPr>
              <a:xfrm rot="13500000">
                <a:off x="1647041" y="3268057"/>
                <a:ext cx="145998" cy="267520"/>
              </a:xfrm>
              <a:prstGeom prst="can">
                <a:avLst>
                  <a:gd name="adj" fmla="val 63757"/>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sp>
            <p:nvSpPr>
              <p:cNvPr id="27" name="Oval 26">
                <a:extLst>
                  <a:ext uri="{FF2B5EF4-FFF2-40B4-BE49-F238E27FC236}">
                    <a16:creationId xmlns:a16="http://schemas.microsoft.com/office/drawing/2014/main" id="{D21999A0-4FD0-F1A1-33BC-D6E9CACA9AFD}"/>
                  </a:ext>
                </a:extLst>
              </p:cNvPr>
              <p:cNvSpPr/>
              <p:nvPr/>
            </p:nvSpPr>
            <p:spPr>
              <a:xfrm>
                <a:off x="1974567" y="2781513"/>
                <a:ext cx="145594" cy="145594"/>
              </a:xfrm>
              <a:prstGeom prst="ellipse">
                <a:avLst/>
              </a:prstGeom>
              <a:gradFill flip="none" rotWithShape="1">
                <a:gsLst>
                  <a:gs pos="33000">
                    <a:schemeClr val="tx1">
                      <a:alpha val="0"/>
                    </a:schemeClr>
                  </a:gs>
                  <a:gs pos="100000">
                    <a:schemeClr val="bg1">
                      <a:alpha val="6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sp>
            <p:nvSpPr>
              <p:cNvPr id="28" name="Oval 27">
                <a:extLst>
                  <a:ext uri="{FF2B5EF4-FFF2-40B4-BE49-F238E27FC236}">
                    <a16:creationId xmlns:a16="http://schemas.microsoft.com/office/drawing/2014/main" id="{C3DB262F-AAE6-5855-AC33-13F93730AACA}"/>
                  </a:ext>
                </a:extLst>
              </p:cNvPr>
              <p:cNvSpPr/>
              <p:nvPr/>
            </p:nvSpPr>
            <p:spPr>
              <a:xfrm rot="19269591">
                <a:off x="1312845" y="2769821"/>
                <a:ext cx="336679" cy="490981"/>
              </a:xfrm>
              <a:prstGeom prst="ellipse">
                <a:avLst/>
              </a:prstGeom>
              <a:solidFill>
                <a:srgbClr val="C27A4E"/>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sp>
            <p:nvSpPr>
              <p:cNvPr id="29" name="Oval 28">
                <a:extLst>
                  <a:ext uri="{FF2B5EF4-FFF2-40B4-BE49-F238E27FC236}">
                    <a16:creationId xmlns:a16="http://schemas.microsoft.com/office/drawing/2014/main" id="{F2196571-0B0D-8FB2-8A6A-E2791C109A53}"/>
                  </a:ext>
                </a:extLst>
              </p:cNvPr>
              <p:cNvSpPr/>
              <p:nvPr/>
            </p:nvSpPr>
            <p:spPr>
              <a:xfrm>
                <a:off x="1717160" y="3402615"/>
                <a:ext cx="45719" cy="5986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sp>
            <p:nvSpPr>
              <p:cNvPr id="30" name="Oval 29">
                <a:extLst>
                  <a:ext uri="{FF2B5EF4-FFF2-40B4-BE49-F238E27FC236}">
                    <a16:creationId xmlns:a16="http://schemas.microsoft.com/office/drawing/2014/main" id="{92824F86-A570-521A-5A4D-945CE615E961}"/>
                  </a:ext>
                </a:extLst>
              </p:cNvPr>
              <p:cNvSpPr/>
              <p:nvPr/>
            </p:nvSpPr>
            <p:spPr>
              <a:xfrm>
                <a:off x="2881247" y="2276353"/>
                <a:ext cx="45719" cy="5986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grpSp>
        <p:sp>
          <p:nvSpPr>
            <p:cNvPr id="7" name="Freeform: Shape 6">
              <a:extLst>
                <a:ext uri="{FF2B5EF4-FFF2-40B4-BE49-F238E27FC236}">
                  <a16:creationId xmlns:a16="http://schemas.microsoft.com/office/drawing/2014/main" id="{A4457EC7-5D19-B8F0-7BEE-86F38E02620A}"/>
                </a:ext>
              </a:extLst>
            </p:cNvPr>
            <p:cNvSpPr/>
            <p:nvPr/>
          </p:nvSpPr>
          <p:spPr>
            <a:xfrm>
              <a:off x="2902903" y="3627964"/>
              <a:ext cx="69229" cy="374405"/>
            </a:xfrm>
            <a:custGeom>
              <a:avLst/>
              <a:gdLst>
                <a:gd name="connsiteX0" fmla="*/ 527 w 69229"/>
                <a:gd name="connsiteY0" fmla="*/ 34476 h 621230"/>
                <a:gd name="connsiteX1" fmla="*/ 23387 w 69229"/>
                <a:gd name="connsiteY1" fmla="*/ 438336 h 621230"/>
                <a:gd name="connsiteX2" fmla="*/ 53867 w 69229"/>
                <a:gd name="connsiteY2" fmla="*/ 621216 h 621230"/>
                <a:gd name="connsiteX3" fmla="*/ 69107 w 69229"/>
                <a:gd name="connsiteY3" fmla="*/ 445956 h 621230"/>
                <a:gd name="connsiteX4" fmla="*/ 46247 w 69229"/>
                <a:gd name="connsiteY4" fmla="*/ 64956 h 621230"/>
                <a:gd name="connsiteX5" fmla="*/ 527 w 69229"/>
                <a:gd name="connsiteY5" fmla="*/ 34476 h 62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29" h="621230">
                  <a:moveTo>
                    <a:pt x="527" y="34476"/>
                  </a:moveTo>
                  <a:cubicBezTo>
                    <a:pt x="-3283" y="96706"/>
                    <a:pt x="14497" y="340546"/>
                    <a:pt x="23387" y="438336"/>
                  </a:cubicBezTo>
                  <a:cubicBezTo>
                    <a:pt x="32277" y="536126"/>
                    <a:pt x="46247" y="619946"/>
                    <a:pt x="53867" y="621216"/>
                  </a:cubicBezTo>
                  <a:cubicBezTo>
                    <a:pt x="61487" y="622486"/>
                    <a:pt x="70377" y="538666"/>
                    <a:pt x="69107" y="445956"/>
                  </a:cubicBezTo>
                  <a:cubicBezTo>
                    <a:pt x="67837" y="353246"/>
                    <a:pt x="58947" y="128456"/>
                    <a:pt x="46247" y="64956"/>
                  </a:cubicBezTo>
                  <a:cubicBezTo>
                    <a:pt x="33547" y="1456"/>
                    <a:pt x="4337" y="-27754"/>
                    <a:pt x="527" y="34476"/>
                  </a:cubicBezTo>
                  <a:close/>
                </a:path>
              </a:pathLst>
            </a:cu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sp>
          <p:nvSpPr>
            <p:cNvPr id="8" name="Freeform: Shape 7">
              <a:extLst>
                <a:ext uri="{FF2B5EF4-FFF2-40B4-BE49-F238E27FC236}">
                  <a16:creationId xmlns:a16="http://schemas.microsoft.com/office/drawing/2014/main" id="{6D182F64-5D0B-DD3E-A8D3-5328DD2FBB92}"/>
                </a:ext>
              </a:extLst>
            </p:cNvPr>
            <p:cNvSpPr/>
            <p:nvPr/>
          </p:nvSpPr>
          <p:spPr>
            <a:xfrm rot="11262033">
              <a:off x="4443037" y="5014443"/>
              <a:ext cx="342111" cy="653123"/>
            </a:xfrm>
            <a:custGeom>
              <a:avLst/>
              <a:gdLst>
                <a:gd name="connsiteX0" fmla="*/ 157162 w 157162"/>
                <a:gd name="connsiteY0" fmla="*/ 0 h 300038"/>
                <a:gd name="connsiteX1" fmla="*/ 0 w 157162"/>
                <a:gd name="connsiteY1" fmla="*/ 285750 h 300038"/>
                <a:gd name="connsiteX2" fmla="*/ 0 w 157162"/>
                <a:gd name="connsiteY2" fmla="*/ 285750 h 300038"/>
                <a:gd name="connsiteX3" fmla="*/ 19050 w 157162"/>
                <a:gd name="connsiteY3" fmla="*/ 300038 h 300038"/>
                <a:gd name="connsiteX4" fmla="*/ 157162 w 157162"/>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62" h="300038">
                  <a:moveTo>
                    <a:pt x="157162" y="0"/>
                  </a:moveTo>
                  <a:lnTo>
                    <a:pt x="0" y="285750"/>
                  </a:lnTo>
                  <a:lnTo>
                    <a:pt x="0" y="285750"/>
                  </a:lnTo>
                  <a:lnTo>
                    <a:pt x="19050" y="300038"/>
                  </a:lnTo>
                  <a:lnTo>
                    <a:pt x="157162" y="0"/>
                  </a:lnTo>
                  <a:close/>
                </a:path>
              </a:pathLst>
            </a:custGeom>
            <a:solidFill>
              <a:schemeClr val="bg1">
                <a:lumMod val="6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sp>
          <p:nvSpPr>
            <p:cNvPr id="10" name="Freeform: Shape 9">
              <a:extLst>
                <a:ext uri="{FF2B5EF4-FFF2-40B4-BE49-F238E27FC236}">
                  <a16:creationId xmlns:a16="http://schemas.microsoft.com/office/drawing/2014/main" id="{66C0E1F0-5CA9-03EC-38F4-A8182EFA67F3}"/>
                </a:ext>
              </a:extLst>
            </p:cNvPr>
            <p:cNvSpPr/>
            <p:nvPr/>
          </p:nvSpPr>
          <p:spPr>
            <a:xfrm rot="8908054">
              <a:off x="4781401" y="5055726"/>
              <a:ext cx="342111" cy="770438"/>
            </a:xfrm>
            <a:custGeom>
              <a:avLst/>
              <a:gdLst>
                <a:gd name="connsiteX0" fmla="*/ 157162 w 157162"/>
                <a:gd name="connsiteY0" fmla="*/ 0 h 300038"/>
                <a:gd name="connsiteX1" fmla="*/ 0 w 157162"/>
                <a:gd name="connsiteY1" fmla="*/ 285750 h 300038"/>
                <a:gd name="connsiteX2" fmla="*/ 0 w 157162"/>
                <a:gd name="connsiteY2" fmla="*/ 285750 h 300038"/>
                <a:gd name="connsiteX3" fmla="*/ 19050 w 157162"/>
                <a:gd name="connsiteY3" fmla="*/ 300038 h 300038"/>
                <a:gd name="connsiteX4" fmla="*/ 157162 w 157162"/>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62" h="300038">
                  <a:moveTo>
                    <a:pt x="157162" y="0"/>
                  </a:moveTo>
                  <a:lnTo>
                    <a:pt x="0" y="285750"/>
                  </a:lnTo>
                  <a:lnTo>
                    <a:pt x="0" y="285750"/>
                  </a:lnTo>
                  <a:lnTo>
                    <a:pt x="19050" y="300038"/>
                  </a:lnTo>
                  <a:lnTo>
                    <a:pt x="157162" y="0"/>
                  </a:lnTo>
                  <a:close/>
                </a:path>
              </a:pathLst>
            </a:custGeom>
            <a:solidFill>
              <a:schemeClr val="bg1">
                <a:lumMod val="6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sp>
          <p:nvSpPr>
            <p:cNvPr id="11" name="Freeform: Shape 10">
              <a:extLst>
                <a:ext uri="{FF2B5EF4-FFF2-40B4-BE49-F238E27FC236}">
                  <a16:creationId xmlns:a16="http://schemas.microsoft.com/office/drawing/2014/main" id="{110910F5-89C5-677C-54EE-3FA913F0812C}"/>
                </a:ext>
              </a:extLst>
            </p:cNvPr>
            <p:cNvSpPr/>
            <p:nvPr/>
          </p:nvSpPr>
          <p:spPr>
            <a:xfrm rot="7346547">
              <a:off x="5021564" y="4933434"/>
              <a:ext cx="244871" cy="670542"/>
            </a:xfrm>
            <a:custGeom>
              <a:avLst/>
              <a:gdLst>
                <a:gd name="connsiteX0" fmla="*/ 157162 w 157162"/>
                <a:gd name="connsiteY0" fmla="*/ 0 h 300038"/>
                <a:gd name="connsiteX1" fmla="*/ 0 w 157162"/>
                <a:gd name="connsiteY1" fmla="*/ 285750 h 300038"/>
                <a:gd name="connsiteX2" fmla="*/ 0 w 157162"/>
                <a:gd name="connsiteY2" fmla="*/ 285750 h 300038"/>
                <a:gd name="connsiteX3" fmla="*/ 19050 w 157162"/>
                <a:gd name="connsiteY3" fmla="*/ 300038 h 300038"/>
                <a:gd name="connsiteX4" fmla="*/ 157162 w 157162"/>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62" h="300038">
                  <a:moveTo>
                    <a:pt x="157162" y="0"/>
                  </a:moveTo>
                  <a:lnTo>
                    <a:pt x="0" y="285750"/>
                  </a:lnTo>
                  <a:lnTo>
                    <a:pt x="0" y="285750"/>
                  </a:lnTo>
                  <a:lnTo>
                    <a:pt x="19050" y="300038"/>
                  </a:lnTo>
                  <a:lnTo>
                    <a:pt x="157162" y="0"/>
                  </a:lnTo>
                  <a:close/>
                </a:path>
              </a:pathLst>
            </a:custGeom>
            <a:solidFill>
              <a:schemeClr val="bg1">
                <a:lumMod val="6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sp>
          <p:nvSpPr>
            <p:cNvPr id="12" name="Freeform: Shape 11">
              <a:extLst>
                <a:ext uri="{FF2B5EF4-FFF2-40B4-BE49-F238E27FC236}">
                  <a16:creationId xmlns:a16="http://schemas.microsoft.com/office/drawing/2014/main" id="{BAD9F69E-C875-A20C-F90E-D47FABE8DA0C}"/>
                </a:ext>
              </a:extLst>
            </p:cNvPr>
            <p:cNvSpPr/>
            <p:nvPr/>
          </p:nvSpPr>
          <p:spPr>
            <a:xfrm>
              <a:off x="4764414" y="4755269"/>
              <a:ext cx="196974" cy="311011"/>
            </a:xfrm>
            <a:custGeom>
              <a:avLst/>
              <a:gdLst>
                <a:gd name="connsiteX0" fmla="*/ 90488 w 90488"/>
                <a:gd name="connsiteY0" fmla="*/ 0 h 142875"/>
                <a:gd name="connsiteX1" fmla="*/ 90488 w 90488"/>
                <a:gd name="connsiteY1" fmla="*/ 114300 h 142875"/>
                <a:gd name="connsiteX2" fmla="*/ 61913 w 90488"/>
                <a:gd name="connsiteY2" fmla="*/ 142875 h 142875"/>
                <a:gd name="connsiteX3" fmla="*/ 4763 w 90488"/>
                <a:gd name="connsiteY3" fmla="*/ 123825 h 142875"/>
                <a:gd name="connsiteX4" fmla="*/ 0 w 90488"/>
                <a:gd name="connsiteY4" fmla="*/ 85725 h 142875"/>
                <a:gd name="connsiteX5" fmla="*/ 90488 w 90488"/>
                <a:gd name="connsiteY5"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88" h="142875">
                  <a:moveTo>
                    <a:pt x="90488" y="0"/>
                  </a:moveTo>
                  <a:lnTo>
                    <a:pt x="90488" y="114300"/>
                  </a:lnTo>
                  <a:lnTo>
                    <a:pt x="61913" y="142875"/>
                  </a:lnTo>
                  <a:lnTo>
                    <a:pt x="4763" y="123825"/>
                  </a:lnTo>
                  <a:lnTo>
                    <a:pt x="0" y="85725"/>
                  </a:lnTo>
                  <a:lnTo>
                    <a:pt x="90488" y="0"/>
                  </a:lnTo>
                  <a:close/>
                </a:path>
              </a:pathLst>
            </a:custGeom>
            <a:solidFill>
              <a:schemeClr val="accent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sp>
          <p:nvSpPr>
            <p:cNvPr id="13" name="Rectangle: Rounded Corners 12">
              <a:extLst>
                <a:ext uri="{FF2B5EF4-FFF2-40B4-BE49-F238E27FC236}">
                  <a16:creationId xmlns:a16="http://schemas.microsoft.com/office/drawing/2014/main" id="{31808D52-6A21-C5F8-99C3-907717D7A177}"/>
                </a:ext>
              </a:extLst>
            </p:cNvPr>
            <p:cNvSpPr/>
            <p:nvPr/>
          </p:nvSpPr>
          <p:spPr>
            <a:xfrm rot="2604036">
              <a:off x="4514858" y="4359583"/>
              <a:ext cx="480427" cy="549518"/>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sp>
          <p:nvSpPr>
            <p:cNvPr id="14" name="Oval 13">
              <a:extLst>
                <a:ext uri="{FF2B5EF4-FFF2-40B4-BE49-F238E27FC236}">
                  <a16:creationId xmlns:a16="http://schemas.microsoft.com/office/drawing/2014/main" id="{980A9516-15D5-41BA-8454-15F700CCB900}"/>
                </a:ext>
              </a:extLst>
            </p:cNvPr>
            <p:cNvSpPr/>
            <p:nvPr/>
          </p:nvSpPr>
          <p:spPr>
            <a:xfrm rot="2863402">
              <a:off x="4620117" y="4496228"/>
              <a:ext cx="253171" cy="247212"/>
            </a:xfrm>
            <a:prstGeom prst="ellipse">
              <a:avLst/>
            </a:prstGeom>
            <a:solidFill>
              <a:schemeClr val="bg1"/>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sp>
          <p:nvSpPr>
            <p:cNvPr id="15" name="Freeform: Shape 14">
              <a:extLst>
                <a:ext uri="{FF2B5EF4-FFF2-40B4-BE49-F238E27FC236}">
                  <a16:creationId xmlns:a16="http://schemas.microsoft.com/office/drawing/2014/main" id="{A488688E-3D94-5A9F-D2E6-DE5F6D7F520C}"/>
                </a:ext>
              </a:extLst>
            </p:cNvPr>
            <p:cNvSpPr/>
            <p:nvPr/>
          </p:nvSpPr>
          <p:spPr>
            <a:xfrm>
              <a:off x="3527312" y="3622320"/>
              <a:ext cx="1385497" cy="867712"/>
            </a:xfrm>
            <a:custGeom>
              <a:avLst/>
              <a:gdLst>
                <a:gd name="connsiteX0" fmla="*/ 0 w 1325880"/>
                <a:gd name="connsiteY0" fmla="*/ 40024 h 970258"/>
                <a:gd name="connsiteX1" fmla="*/ 60960 w 1325880"/>
                <a:gd name="connsiteY1" fmla="*/ 1924 h 970258"/>
                <a:gd name="connsiteX2" fmla="*/ 91440 w 1325880"/>
                <a:gd name="connsiteY2" fmla="*/ 93364 h 970258"/>
                <a:gd name="connsiteX3" fmla="*/ 175260 w 1325880"/>
                <a:gd name="connsiteY3" fmla="*/ 47644 h 970258"/>
                <a:gd name="connsiteX4" fmla="*/ 213360 w 1325880"/>
                <a:gd name="connsiteY4" fmla="*/ 184804 h 970258"/>
                <a:gd name="connsiteX5" fmla="*/ 327660 w 1325880"/>
                <a:gd name="connsiteY5" fmla="*/ 116224 h 970258"/>
                <a:gd name="connsiteX6" fmla="*/ 365760 w 1325880"/>
                <a:gd name="connsiteY6" fmla="*/ 306724 h 970258"/>
                <a:gd name="connsiteX7" fmla="*/ 533400 w 1325880"/>
                <a:gd name="connsiteY7" fmla="*/ 200044 h 970258"/>
                <a:gd name="connsiteX8" fmla="*/ 563880 w 1325880"/>
                <a:gd name="connsiteY8" fmla="*/ 436264 h 970258"/>
                <a:gd name="connsiteX9" fmla="*/ 769620 w 1325880"/>
                <a:gd name="connsiteY9" fmla="*/ 306724 h 970258"/>
                <a:gd name="connsiteX10" fmla="*/ 807720 w 1325880"/>
                <a:gd name="connsiteY10" fmla="*/ 642004 h 970258"/>
                <a:gd name="connsiteX11" fmla="*/ 1089660 w 1325880"/>
                <a:gd name="connsiteY11" fmla="*/ 436264 h 970258"/>
                <a:gd name="connsiteX12" fmla="*/ 1074420 w 1325880"/>
                <a:gd name="connsiteY12" fmla="*/ 931564 h 970258"/>
                <a:gd name="connsiteX13" fmla="*/ 1325880 w 1325880"/>
                <a:gd name="connsiteY13" fmla="*/ 901084 h 97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5880" h="970258">
                  <a:moveTo>
                    <a:pt x="0" y="40024"/>
                  </a:moveTo>
                  <a:cubicBezTo>
                    <a:pt x="22860" y="16529"/>
                    <a:pt x="45720" y="-6966"/>
                    <a:pt x="60960" y="1924"/>
                  </a:cubicBezTo>
                  <a:cubicBezTo>
                    <a:pt x="76200" y="10814"/>
                    <a:pt x="72390" y="85744"/>
                    <a:pt x="91440" y="93364"/>
                  </a:cubicBezTo>
                  <a:cubicBezTo>
                    <a:pt x="110490" y="100984"/>
                    <a:pt x="154940" y="32404"/>
                    <a:pt x="175260" y="47644"/>
                  </a:cubicBezTo>
                  <a:cubicBezTo>
                    <a:pt x="195580" y="62884"/>
                    <a:pt x="187960" y="173374"/>
                    <a:pt x="213360" y="184804"/>
                  </a:cubicBezTo>
                  <a:cubicBezTo>
                    <a:pt x="238760" y="196234"/>
                    <a:pt x="302260" y="95904"/>
                    <a:pt x="327660" y="116224"/>
                  </a:cubicBezTo>
                  <a:cubicBezTo>
                    <a:pt x="353060" y="136544"/>
                    <a:pt x="331470" y="292754"/>
                    <a:pt x="365760" y="306724"/>
                  </a:cubicBezTo>
                  <a:cubicBezTo>
                    <a:pt x="400050" y="320694"/>
                    <a:pt x="500380" y="178454"/>
                    <a:pt x="533400" y="200044"/>
                  </a:cubicBezTo>
                  <a:cubicBezTo>
                    <a:pt x="566420" y="221634"/>
                    <a:pt x="524510" y="418484"/>
                    <a:pt x="563880" y="436264"/>
                  </a:cubicBezTo>
                  <a:cubicBezTo>
                    <a:pt x="603250" y="454044"/>
                    <a:pt x="728980" y="272434"/>
                    <a:pt x="769620" y="306724"/>
                  </a:cubicBezTo>
                  <a:cubicBezTo>
                    <a:pt x="810260" y="341014"/>
                    <a:pt x="754380" y="620414"/>
                    <a:pt x="807720" y="642004"/>
                  </a:cubicBezTo>
                  <a:cubicBezTo>
                    <a:pt x="861060" y="663594"/>
                    <a:pt x="1045210" y="388004"/>
                    <a:pt x="1089660" y="436264"/>
                  </a:cubicBezTo>
                  <a:cubicBezTo>
                    <a:pt x="1134110" y="484524"/>
                    <a:pt x="1035050" y="854094"/>
                    <a:pt x="1074420" y="931564"/>
                  </a:cubicBezTo>
                  <a:cubicBezTo>
                    <a:pt x="1113790" y="1009034"/>
                    <a:pt x="1219835" y="955059"/>
                    <a:pt x="1325880" y="901084"/>
                  </a:cubicBezTo>
                </a:path>
              </a:pathLst>
            </a:custGeom>
            <a:noFill/>
            <a:ln w="50800">
              <a:solidFill>
                <a:schemeClr val="bg1">
                  <a:lumMod val="9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sp>
          <p:nvSpPr>
            <p:cNvPr id="16" name="Oval 15">
              <a:extLst>
                <a:ext uri="{FF2B5EF4-FFF2-40B4-BE49-F238E27FC236}">
                  <a16:creationId xmlns:a16="http://schemas.microsoft.com/office/drawing/2014/main" id="{CBC0E99B-8A4B-6219-25EA-F6F61041E753}"/>
                </a:ext>
              </a:extLst>
            </p:cNvPr>
            <p:cNvSpPr/>
            <p:nvPr/>
          </p:nvSpPr>
          <p:spPr>
            <a:xfrm rot="2863402">
              <a:off x="4764448" y="4311283"/>
              <a:ext cx="253171" cy="247212"/>
            </a:xfrm>
            <a:prstGeom prst="ellipse">
              <a:avLst/>
            </a:prstGeom>
            <a:solidFill>
              <a:schemeClr val="bg1"/>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sp>
          <p:nvSpPr>
            <p:cNvPr id="17" name="Oval 16">
              <a:extLst>
                <a:ext uri="{FF2B5EF4-FFF2-40B4-BE49-F238E27FC236}">
                  <a16:creationId xmlns:a16="http://schemas.microsoft.com/office/drawing/2014/main" id="{8B1AEEEF-8549-110A-D8E8-12FBB8FDD10B}"/>
                </a:ext>
              </a:extLst>
            </p:cNvPr>
            <p:cNvSpPr/>
            <p:nvPr/>
          </p:nvSpPr>
          <p:spPr>
            <a:xfrm rot="2863402">
              <a:off x="2867632" y="3843679"/>
              <a:ext cx="253171" cy="247212"/>
            </a:xfrm>
            <a:prstGeom prst="ellipse">
              <a:avLst/>
            </a:prstGeom>
            <a:solidFill>
              <a:schemeClr val="bg1"/>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sp>
          <p:nvSpPr>
            <p:cNvPr id="18" name="Oval 17">
              <a:extLst>
                <a:ext uri="{FF2B5EF4-FFF2-40B4-BE49-F238E27FC236}">
                  <a16:creationId xmlns:a16="http://schemas.microsoft.com/office/drawing/2014/main" id="{D4ADB24A-D0D4-76C9-2773-3DBCCD1C5568}"/>
                </a:ext>
              </a:extLst>
            </p:cNvPr>
            <p:cNvSpPr/>
            <p:nvPr/>
          </p:nvSpPr>
          <p:spPr>
            <a:xfrm rot="2863402">
              <a:off x="3419860" y="3536409"/>
              <a:ext cx="253171" cy="247212"/>
            </a:xfrm>
            <a:prstGeom prst="ellipse">
              <a:avLst/>
            </a:prstGeom>
            <a:solidFill>
              <a:schemeClr val="bg1"/>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sp>
          <p:nvSpPr>
            <p:cNvPr id="19" name="Freeform: Shape 18">
              <a:extLst>
                <a:ext uri="{FF2B5EF4-FFF2-40B4-BE49-F238E27FC236}">
                  <a16:creationId xmlns:a16="http://schemas.microsoft.com/office/drawing/2014/main" id="{420C01DC-546D-B3CB-0882-3582BB5BE245}"/>
                </a:ext>
              </a:extLst>
            </p:cNvPr>
            <p:cNvSpPr/>
            <p:nvPr/>
          </p:nvSpPr>
          <p:spPr>
            <a:xfrm rot="224799">
              <a:off x="2990935" y="4063079"/>
              <a:ext cx="1793161" cy="543782"/>
            </a:xfrm>
            <a:custGeom>
              <a:avLst/>
              <a:gdLst>
                <a:gd name="connsiteX0" fmla="*/ 0 w 1325880"/>
                <a:gd name="connsiteY0" fmla="*/ 40024 h 970258"/>
                <a:gd name="connsiteX1" fmla="*/ 60960 w 1325880"/>
                <a:gd name="connsiteY1" fmla="*/ 1924 h 970258"/>
                <a:gd name="connsiteX2" fmla="*/ 91440 w 1325880"/>
                <a:gd name="connsiteY2" fmla="*/ 93364 h 970258"/>
                <a:gd name="connsiteX3" fmla="*/ 175260 w 1325880"/>
                <a:gd name="connsiteY3" fmla="*/ 47644 h 970258"/>
                <a:gd name="connsiteX4" fmla="*/ 213360 w 1325880"/>
                <a:gd name="connsiteY4" fmla="*/ 184804 h 970258"/>
                <a:gd name="connsiteX5" fmla="*/ 327660 w 1325880"/>
                <a:gd name="connsiteY5" fmla="*/ 116224 h 970258"/>
                <a:gd name="connsiteX6" fmla="*/ 365760 w 1325880"/>
                <a:gd name="connsiteY6" fmla="*/ 306724 h 970258"/>
                <a:gd name="connsiteX7" fmla="*/ 533400 w 1325880"/>
                <a:gd name="connsiteY7" fmla="*/ 200044 h 970258"/>
                <a:gd name="connsiteX8" fmla="*/ 563880 w 1325880"/>
                <a:gd name="connsiteY8" fmla="*/ 436264 h 970258"/>
                <a:gd name="connsiteX9" fmla="*/ 769620 w 1325880"/>
                <a:gd name="connsiteY9" fmla="*/ 306724 h 970258"/>
                <a:gd name="connsiteX10" fmla="*/ 807720 w 1325880"/>
                <a:gd name="connsiteY10" fmla="*/ 642004 h 970258"/>
                <a:gd name="connsiteX11" fmla="*/ 1089660 w 1325880"/>
                <a:gd name="connsiteY11" fmla="*/ 436264 h 970258"/>
                <a:gd name="connsiteX12" fmla="*/ 1074420 w 1325880"/>
                <a:gd name="connsiteY12" fmla="*/ 931564 h 970258"/>
                <a:gd name="connsiteX13" fmla="*/ 1325880 w 1325880"/>
                <a:gd name="connsiteY13" fmla="*/ 901084 h 97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5880" h="970258">
                  <a:moveTo>
                    <a:pt x="0" y="40024"/>
                  </a:moveTo>
                  <a:cubicBezTo>
                    <a:pt x="22860" y="16529"/>
                    <a:pt x="45720" y="-6966"/>
                    <a:pt x="60960" y="1924"/>
                  </a:cubicBezTo>
                  <a:cubicBezTo>
                    <a:pt x="76200" y="10814"/>
                    <a:pt x="72390" y="85744"/>
                    <a:pt x="91440" y="93364"/>
                  </a:cubicBezTo>
                  <a:cubicBezTo>
                    <a:pt x="110490" y="100984"/>
                    <a:pt x="154940" y="32404"/>
                    <a:pt x="175260" y="47644"/>
                  </a:cubicBezTo>
                  <a:cubicBezTo>
                    <a:pt x="195580" y="62884"/>
                    <a:pt x="187960" y="173374"/>
                    <a:pt x="213360" y="184804"/>
                  </a:cubicBezTo>
                  <a:cubicBezTo>
                    <a:pt x="238760" y="196234"/>
                    <a:pt x="302260" y="95904"/>
                    <a:pt x="327660" y="116224"/>
                  </a:cubicBezTo>
                  <a:cubicBezTo>
                    <a:pt x="353060" y="136544"/>
                    <a:pt x="331470" y="292754"/>
                    <a:pt x="365760" y="306724"/>
                  </a:cubicBezTo>
                  <a:cubicBezTo>
                    <a:pt x="400050" y="320694"/>
                    <a:pt x="500380" y="178454"/>
                    <a:pt x="533400" y="200044"/>
                  </a:cubicBezTo>
                  <a:cubicBezTo>
                    <a:pt x="566420" y="221634"/>
                    <a:pt x="524510" y="418484"/>
                    <a:pt x="563880" y="436264"/>
                  </a:cubicBezTo>
                  <a:cubicBezTo>
                    <a:pt x="603250" y="454044"/>
                    <a:pt x="728980" y="272434"/>
                    <a:pt x="769620" y="306724"/>
                  </a:cubicBezTo>
                  <a:cubicBezTo>
                    <a:pt x="810260" y="341014"/>
                    <a:pt x="754380" y="620414"/>
                    <a:pt x="807720" y="642004"/>
                  </a:cubicBezTo>
                  <a:cubicBezTo>
                    <a:pt x="861060" y="663594"/>
                    <a:pt x="1045210" y="388004"/>
                    <a:pt x="1089660" y="436264"/>
                  </a:cubicBezTo>
                  <a:cubicBezTo>
                    <a:pt x="1134110" y="484524"/>
                    <a:pt x="1035050" y="854094"/>
                    <a:pt x="1074420" y="931564"/>
                  </a:cubicBezTo>
                  <a:cubicBezTo>
                    <a:pt x="1113790" y="1009034"/>
                    <a:pt x="1219835" y="955059"/>
                    <a:pt x="1325880" y="901084"/>
                  </a:cubicBezTo>
                </a:path>
              </a:pathLst>
            </a:custGeom>
            <a:noFill/>
            <a:ln w="50800">
              <a:solidFill>
                <a:schemeClr val="bg1">
                  <a:lumMod val="95000"/>
                </a:schemeClr>
              </a:solidFill>
            </a:ln>
            <a:effectLst>
              <a:glow rad="165100">
                <a:srgbClr val="FFFF00">
                  <a:alpha val="32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grpSp>
      <p:sp>
        <p:nvSpPr>
          <p:cNvPr id="5" name="Teardrop 4">
            <a:extLst>
              <a:ext uri="{FF2B5EF4-FFF2-40B4-BE49-F238E27FC236}">
                <a16:creationId xmlns:a16="http://schemas.microsoft.com/office/drawing/2014/main" id="{29EEF474-B693-8A6B-FE01-AA1F8389AC08}"/>
              </a:ext>
            </a:extLst>
          </p:cNvPr>
          <p:cNvSpPr/>
          <p:nvPr/>
        </p:nvSpPr>
        <p:spPr>
          <a:xfrm rot="7500000">
            <a:off x="263345" y="306266"/>
            <a:ext cx="1473868" cy="1413710"/>
          </a:xfrm>
          <a:prstGeom prst="teardrop">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36" name="Content Placeholder 3" descr="[video-to-gif output image]">
            <a:extLst>
              <a:ext uri="{FF2B5EF4-FFF2-40B4-BE49-F238E27FC236}">
                <a16:creationId xmlns:a16="http://schemas.microsoft.com/office/drawing/2014/main" id="{791AF22C-65CD-3FAA-3AF8-E6AE0B4545A8}"/>
              </a:ext>
            </a:extLst>
          </p:cNvPr>
          <p:cNvPicPr>
            <a:picLocks noGrp="1"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13806" y="2867121"/>
            <a:ext cx="5584861" cy="3131882"/>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Connector: Curved 40">
            <a:extLst>
              <a:ext uri="{FF2B5EF4-FFF2-40B4-BE49-F238E27FC236}">
                <a16:creationId xmlns:a16="http://schemas.microsoft.com/office/drawing/2014/main" id="{1B12D32C-7FB3-E6DA-4141-929AF9F215A1}"/>
              </a:ext>
            </a:extLst>
          </p:cNvPr>
          <p:cNvCxnSpPr/>
          <p:nvPr/>
        </p:nvCxnSpPr>
        <p:spPr>
          <a:xfrm>
            <a:off x="1141998" y="2034340"/>
            <a:ext cx="864268" cy="1084846"/>
          </a:xfrm>
          <a:prstGeom prst="curvedConnector3">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1070044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1851CD-0216-2B41-B767-88281CB16979}"/>
              </a:ext>
            </a:extLst>
          </p:cNvPr>
          <p:cNvPicPr>
            <a:picLocks noChangeAspect="1"/>
          </p:cNvPicPr>
          <p:nvPr/>
        </p:nvPicPr>
        <p:blipFill>
          <a:blip r:embed="rId2"/>
          <a:stretch>
            <a:fillRect/>
          </a:stretch>
        </p:blipFill>
        <p:spPr>
          <a:xfrm>
            <a:off x="11249939" y="393301"/>
            <a:ext cx="514426" cy="573013"/>
          </a:xfrm>
          <a:prstGeom prst="rect">
            <a:avLst/>
          </a:prstGeom>
        </p:spPr>
      </p:pic>
      <p:sp>
        <p:nvSpPr>
          <p:cNvPr id="6" name="Rectangle 5">
            <a:extLst>
              <a:ext uri="{FF2B5EF4-FFF2-40B4-BE49-F238E27FC236}">
                <a16:creationId xmlns:a16="http://schemas.microsoft.com/office/drawing/2014/main" id="{043BF048-51F2-6942-8D04-6BFC80BE3676}"/>
              </a:ext>
            </a:extLst>
          </p:cNvPr>
          <p:cNvSpPr/>
          <p:nvPr/>
        </p:nvSpPr>
        <p:spPr>
          <a:xfrm>
            <a:off x="684848" y="6721840"/>
            <a:ext cx="10822304" cy="135713"/>
          </a:xfrm>
          <a:prstGeom prst="rect">
            <a:avLst/>
          </a:prstGeom>
          <a:solidFill>
            <a:srgbClr val="025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TextBox 6">
            <a:extLst>
              <a:ext uri="{FF2B5EF4-FFF2-40B4-BE49-F238E27FC236}">
                <a16:creationId xmlns:a16="http://schemas.microsoft.com/office/drawing/2014/main" id="{3974F5AF-09EF-6B45-8A45-79763BFA39C1}"/>
              </a:ext>
            </a:extLst>
          </p:cNvPr>
          <p:cNvSpPr txBox="1"/>
          <p:nvPr/>
        </p:nvSpPr>
        <p:spPr>
          <a:xfrm>
            <a:off x="1403168" y="500445"/>
            <a:ext cx="9385665" cy="430887"/>
          </a:xfrm>
          <a:prstGeom prst="rect">
            <a:avLst/>
          </a:prstGeom>
          <a:noFill/>
        </p:spPr>
        <p:txBody>
          <a:bodyPr wrap="square" lIns="91440" tIns="45720" rIns="91440" bIns="45720" rtlCol="0" anchor="t">
            <a:spAutoFit/>
          </a:bodyPr>
          <a:lstStyle/>
          <a:p>
            <a:pPr algn="ctr"/>
            <a:r>
              <a:rPr lang="en-US" sz="2200" b="1">
                <a:solidFill>
                  <a:schemeClr val="tx1">
                    <a:lumMod val="75000"/>
                    <a:lumOff val="25000"/>
                  </a:schemeClr>
                </a:solidFill>
                <a:latin typeface="Arial"/>
                <a:cs typeface="Arial"/>
              </a:rPr>
              <a:t>The Payloads</a:t>
            </a:r>
            <a:endParaRPr lang="en-US" sz="2200">
              <a:solidFill>
                <a:schemeClr val="tx1">
                  <a:lumMod val="75000"/>
                  <a:lumOff val="25000"/>
                </a:schemeClr>
              </a:solidFill>
              <a:latin typeface="Arial" panose="020B0604020202020204" pitchFamily="34" charset="0"/>
              <a:cs typeface="Arial" panose="020B0604020202020204" pitchFamily="34" charset="0"/>
            </a:endParaRPr>
          </a:p>
        </p:txBody>
      </p:sp>
      <p:pic>
        <p:nvPicPr>
          <p:cNvPr id="2" name="Picture 3">
            <a:extLst>
              <a:ext uri="{FF2B5EF4-FFF2-40B4-BE49-F238E27FC236}">
                <a16:creationId xmlns:a16="http://schemas.microsoft.com/office/drawing/2014/main" id="{C3954627-611E-8EF1-C62A-A99D2B6D718B}"/>
              </a:ext>
            </a:extLst>
          </p:cNvPr>
          <p:cNvPicPr>
            <a:picLocks noChangeAspect="1"/>
          </p:cNvPicPr>
          <p:nvPr/>
        </p:nvPicPr>
        <p:blipFill>
          <a:blip r:embed="rId3"/>
          <a:stretch>
            <a:fillRect/>
          </a:stretch>
        </p:blipFill>
        <p:spPr>
          <a:xfrm>
            <a:off x="4537134" y="1512519"/>
            <a:ext cx="3271683" cy="4400259"/>
          </a:xfrm>
          <a:prstGeom prst="rect">
            <a:avLst/>
          </a:prstGeom>
        </p:spPr>
      </p:pic>
      <p:pic>
        <p:nvPicPr>
          <p:cNvPr id="8" name="Picture 8" descr="A ladybug on a leaf&#10;&#10;Description automatically generated">
            <a:extLst>
              <a:ext uri="{FF2B5EF4-FFF2-40B4-BE49-F238E27FC236}">
                <a16:creationId xmlns:a16="http://schemas.microsoft.com/office/drawing/2014/main" id="{FD8C6943-0960-AC44-4F8A-F88DC788F514}"/>
              </a:ext>
            </a:extLst>
          </p:cNvPr>
          <p:cNvPicPr>
            <a:picLocks noChangeAspect="1"/>
          </p:cNvPicPr>
          <p:nvPr/>
        </p:nvPicPr>
        <p:blipFill rotWithShape="1">
          <a:blip r:embed="rId4"/>
          <a:srcRect l="54624" t="53025" r="-516" b="1068"/>
          <a:stretch/>
        </p:blipFill>
        <p:spPr>
          <a:xfrm>
            <a:off x="90947" y="720600"/>
            <a:ext cx="3672379" cy="2211068"/>
          </a:xfrm>
          <a:prstGeom prst="rect">
            <a:avLst/>
          </a:prstGeom>
        </p:spPr>
      </p:pic>
      <p:pic>
        <p:nvPicPr>
          <p:cNvPr id="10" name="Picture 3" descr="A picture containing ground, sky, outdoor, beach&#10;&#10;Description automatically generated">
            <a:extLst>
              <a:ext uri="{FF2B5EF4-FFF2-40B4-BE49-F238E27FC236}">
                <a16:creationId xmlns:a16="http://schemas.microsoft.com/office/drawing/2014/main" id="{CBA2B17B-2692-6611-666A-B5FACFC19E56}"/>
              </a:ext>
            </a:extLst>
          </p:cNvPr>
          <p:cNvPicPr>
            <a:picLocks noChangeAspect="1"/>
          </p:cNvPicPr>
          <p:nvPr/>
        </p:nvPicPr>
        <p:blipFill rotWithShape="1">
          <a:blip r:embed="rId5"/>
          <a:srcRect l="37220" t="71717" r="45291" b="15152"/>
          <a:stretch/>
        </p:blipFill>
        <p:spPr>
          <a:xfrm rot="5400000">
            <a:off x="8307678" y="1906149"/>
            <a:ext cx="3564626" cy="3539824"/>
          </a:xfrm>
          <a:prstGeom prst="rect">
            <a:avLst/>
          </a:prstGeom>
        </p:spPr>
      </p:pic>
      <p:pic>
        <p:nvPicPr>
          <p:cNvPr id="11" name="Picture 11" descr="A picture containing text, person, indoor, box&#10;&#10;Description automatically generated">
            <a:extLst>
              <a:ext uri="{FF2B5EF4-FFF2-40B4-BE49-F238E27FC236}">
                <a16:creationId xmlns:a16="http://schemas.microsoft.com/office/drawing/2014/main" id="{0924BC8E-C96B-5E99-7680-A933ABB28AAA}"/>
              </a:ext>
            </a:extLst>
          </p:cNvPr>
          <p:cNvPicPr>
            <a:picLocks noChangeAspect="1"/>
          </p:cNvPicPr>
          <p:nvPr/>
        </p:nvPicPr>
        <p:blipFill rotWithShape="1">
          <a:blip r:embed="rId6"/>
          <a:srcRect l="23460" t="24038" r="25220" b="14423"/>
          <a:stretch/>
        </p:blipFill>
        <p:spPr>
          <a:xfrm>
            <a:off x="226142" y="3189235"/>
            <a:ext cx="2815748" cy="3085005"/>
          </a:xfrm>
          <a:prstGeom prst="rect">
            <a:avLst/>
          </a:prstGeom>
        </p:spPr>
      </p:pic>
    </p:spTree>
    <p:extLst>
      <p:ext uri="{BB962C8B-B14F-4D97-AF65-F5344CB8AC3E}">
        <p14:creationId xmlns:p14="http://schemas.microsoft.com/office/powerpoint/2010/main" val="122666740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BA6879-DEFF-2D4A-BC99-173FA49FEB36}"/>
              </a:ext>
            </a:extLst>
          </p:cNvPr>
          <p:cNvPicPr>
            <a:picLocks noChangeAspect="1"/>
          </p:cNvPicPr>
          <p:nvPr/>
        </p:nvPicPr>
        <p:blipFill>
          <a:blip r:embed="rId2"/>
          <a:stretch>
            <a:fillRect/>
          </a:stretch>
        </p:blipFill>
        <p:spPr>
          <a:xfrm>
            <a:off x="9800811" y="6308967"/>
            <a:ext cx="1706341" cy="548587"/>
          </a:xfrm>
          <a:prstGeom prst="rect">
            <a:avLst/>
          </a:prstGeom>
        </p:spPr>
      </p:pic>
      <p:sp>
        <p:nvSpPr>
          <p:cNvPr id="9" name="TextBox 8">
            <a:extLst>
              <a:ext uri="{FF2B5EF4-FFF2-40B4-BE49-F238E27FC236}">
                <a16:creationId xmlns:a16="http://schemas.microsoft.com/office/drawing/2014/main" id="{CD5B7760-DBE9-7F4D-B3EB-719FB338BA05}"/>
              </a:ext>
            </a:extLst>
          </p:cNvPr>
          <p:cNvSpPr txBox="1"/>
          <p:nvPr/>
        </p:nvSpPr>
        <p:spPr>
          <a:xfrm>
            <a:off x="1403168" y="500445"/>
            <a:ext cx="9385665" cy="430887"/>
          </a:xfrm>
          <a:prstGeom prst="rect">
            <a:avLst/>
          </a:prstGeom>
          <a:noFill/>
        </p:spPr>
        <p:txBody>
          <a:bodyPr wrap="square" lIns="91440" tIns="45720" rIns="91440" bIns="45720" rtlCol="0" anchor="t">
            <a:spAutoFit/>
          </a:bodyPr>
          <a:lstStyle/>
          <a:p>
            <a:pPr algn="ctr"/>
            <a:r>
              <a:rPr lang="en-US" sz="2200" b="1">
                <a:solidFill>
                  <a:schemeClr val="tx1">
                    <a:lumMod val="75000"/>
                    <a:lumOff val="25000"/>
                  </a:schemeClr>
                </a:solidFill>
                <a:latin typeface="Arial"/>
                <a:cs typeface="Arial"/>
              </a:rPr>
              <a:t>Ground Station</a:t>
            </a:r>
            <a:endParaRPr lang="en-US" sz="2200" b="1" err="1">
              <a:solidFill>
                <a:schemeClr val="tx1">
                  <a:lumMod val="75000"/>
                  <a:lumOff val="25000"/>
                </a:schemeClr>
              </a:solidFill>
              <a:latin typeface="Arial" panose="020B0604020202020204" pitchFamily="34" charset="0"/>
              <a:cs typeface="Arial" panose="020B0604020202020204" pitchFamily="34" charset="0"/>
            </a:endParaRPr>
          </a:p>
        </p:txBody>
      </p:sp>
      <p:pic>
        <p:nvPicPr>
          <p:cNvPr id="2" name="Picture 3" descr="A picture containing outdoor, ground&#10;&#10;Description automatically generated">
            <a:extLst>
              <a:ext uri="{FF2B5EF4-FFF2-40B4-BE49-F238E27FC236}">
                <a16:creationId xmlns:a16="http://schemas.microsoft.com/office/drawing/2014/main" id="{9A1F3787-32C2-B783-6DBD-942C605C9767}"/>
              </a:ext>
            </a:extLst>
          </p:cNvPr>
          <p:cNvPicPr>
            <a:picLocks noChangeAspect="1"/>
          </p:cNvPicPr>
          <p:nvPr/>
        </p:nvPicPr>
        <p:blipFill>
          <a:blip r:embed="rId3"/>
          <a:stretch>
            <a:fillRect/>
          </a:stretch>
        </p:blipFill>
        <p:spPr>
          <a:xfrm>
            <a:off x="8780208" y="651225"/>
            <a:ext cx="3406876" cy="4547742"/>
          </a:xfrm>
          <a:prstGeom prst="rect">
            <a:avLst/>
          </a:prstGeom>
        </p:spPr>
      </p:pic>
      <p:pic>
        <p:nvPicPr>
          <p:cNvPr id="6" name="Picture 6" descr="A picture containing floor, indoor, wall, office&#10;&#10;Description automatically generated">
            <a:extLst>
              <a:ext uri="{FF2B5EF4-FFF2-40B4-BE49-F238E27FC236}">
                <a16:creationId xmlns:a16="http://schemas.microsoft.com/office/drawing/2014/main" id="{D82833DF-AC76-578C-40E3-9862BA862D79}"/>
              </a:ext>
            </a:extLst>
          </p:cNvPr>
          <p:cNvPicPr>
            <a:picLocks noChangeAspect="1"/>
          </p:cNvPicPr>
          <p:nvPr/>
        </p:nvPicPr>
        <p:blipFill>
          <a:blip r:embed="rId4"/>
          <a:stretch>
            <a:fillRect/>
          </a:stretch>
        </p:blipFill>
        <p:spPr>
          <a:xfrm>
            <a:off x="312174" y="245392"/>
            <a:ext cx="2325330" cy="3478990"/>
          </a:xfrm>
          <a:prstGeom prst="rect">
            <a:avLst/>
          </a:prstGeom>
        </p:spPr>
      </p:pic>
      <p:sp>
        <p:nvSpPr>
          <p:cNvPr id="4" name="TextBox 3">
            <a:extLst>
              <a:ext uri="{FF2B5EF4-FFF2-40B4-BE49-F238E27FC236}">
                <a16:creationId xmlns:a16="http://schemas.microsoft.com/office/drawing/2014/main" id="{A5A28B97-EE6B-CB80-CF69-04D11A8809BF}"/>
              </a:ext>
            </a:extLst>
          </p:cNvPr>
          <p:cNvSpPr txBox="1"/>
          <p:nvPr/>
        </p:nvSpPr>
        <p:spPr>
          <a:xfrm>
            <a:off x="4406081" y="1382661"/>
            <a:ext cx="352117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2.5 GHz Pannel antenna</a:t>
            </a:r>
          </a:p>
          <a:p>
            <a:r>
              <a:rPr lang="en-US" sz="2400">
                <a:cs typeface="Calibri"/>
              </a:rPr>
              <a:t>Pan and tilt abilities </a:t>
            </a:r>
          </a:p>
          <a:p>
            <a:r>
              <a:rPr lang="en-US" sz="2400">
                <a:cs typeface="Calibri"/>
              </a:rPr>
              <a:t>Raspberry pi runs the monitor</a:t>
            </a:r>
          </a:p>
        </p:txBody>
      </p:sp>
      <p:pic>
        <p:nvPicPr>
          <p:cNvPr id="5" name="Picture 6" descr="A picture containing text, monitor, indoor, electronics&#10;&#10;Description automatically generated">
            <a:extLst>
              <a:ext uri="{FF2B5EF4-FFF2-40B4-BE49-F238E27FC236}">
                <a16:creationId xmlns:a16="http://schemas.microsoft.com/office/drawing/2014/main" id="{24B6A2B8-4D95-46F2-0061-F73DAE28D9CE}"/>
              </a:ext>
            </a:extLst>
          </p:cNvPr>
          <p:cNvPicPr>
            <a:picLocks noChangeAspect="1"/>
          </p:cNvPicPr>
          <p:nvPr/>
        </p:nvPicPr>
        <p:blipFill>
          <a:blip r:embed="rId5"/>
          <a:stretch>
            <a:fillRect/>
          </a:stretch>
        </p:blipFill>
        <p:spPr>
          <a:xfrm>
            <a:off x="3704305" y="2940666"/>
            <a:ext cx="4771102" cy="3569924"/>
          </a:xfrm>
          <a:prstGeom prst="rect">
            <a:avLst/>
          </a:prstGeom>
        </p:spPr>
      </p:pic>
      <p:pic>
        <p:nvPicPr>
          <p:cNvPr id="7" name="Picture 7" descr="Website&#10;&#10;Description automatically generated">
            <a:extLst>
              <a:ext uri="{FF2B5EF4-FFF2-40B4-BE49-F238E27FC236}">
                <a16:creationId xmlns:a16="http://schemas.microsoft.com/office/drawing/2014/main" id="{FB5EA9EC-6B10-CEAF-298E-0D2703D43FFB}"/>
              </a:ext>
            </a:extLst>
          </p:cNvPr>
          <p:cNvPicPr>
            <a:picLocks noChangeAspect="1"/>
          </p:cNvPicPr>
          <p:nvPr/>
        </p:nvPicPr>
        <p:blipFill>
          <a:blip r:embed="rId6"/>
          <a:stretch>
            <a:fillRect/>
          </a:stretch>
        </p:blipFill>
        <p:spPr>
          <a:xfrm>
            <a:off x="238432" y="4132828"/>
            <a:ext cx="3148780" cy="2377763"/>
          </a:xfrm>
          <a:prstGeom prst="rect">
            <a:avLst/>
          </a:prstGeom>
        </p:spPr>
      </p:pic>
    </p:spTree>
    <p:extLst>
      <p:ext uri="{BB962C8B-B14F-4D97-AF65-F5344CB8AC3E}">
        <p14:creationId xmlns:p14="http://schemas.microsoft.com/office/powerpoint/2010/main" val="421475538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1851CD-0216-2B41-B767-88281CB16979}"/>
              </a:ext>
            </a:extLst>
          </p:cNvPr>
          <p:cNvPicPr>
            <a:picLocks noChangeAspect="1"/>
          </p:cNvPicPr>
          <p:nvPr/>
        </p:nvPicPr>
        <p:blipFill>
          <a:blip r:embed="rId2"/>
          <a:stretch>
            <a:fillRect/>
          </a:stretch>
        </p:blipFill>
        <p:spPr>
          <a:xfrm>
            <a:off x="11249939" y="393301"/>
            <a:ext cx="514426" cy="573013"/>
          </a:xfrm>
          <a:prstGeom prst="rect">
            <a:avLst/>
          </a:prstGeom>
        </p:spPr>
      </p:pic>
      <p:sp>
        <p:nvSpPr>
          <p:cNvPr id="6" name="Rectangle 5">
            <a:extLst>
              <a:ext uri="{FF2B5EF4-FFF2-40B4-BE49-F238E27FC236}">
                <a16:creationId xmlns:a16="http://schemas.microsoft.com/office/drawing/2014/main" id="{043BF048-51F2-6942-8D04-6BFC80BE3676}"/>
              </a:ext>
            </a:extLst>
          </p:cNvPr>
          <p:cNvSpPr/>
          <p:nvPr/>
        </p:nvSpPr>
        <p:spPr>
          <a:xfrm>
            <a:off x="684848" y="6721840"/>
            <a:ext cx="10822304" cy="135713"/>
          </a:xfrm>
          <a:prstGeom prst="rect">
            <a:avLst/>
          </a:prstGeom>
          <a:solidFill>
            <a:srgbClr val="025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TextBox 6">
            <a:extLst>
              <a:ext uri="{FF2B5EF4-FFF2-40B4-BE49-F238E27FC236}">
                <a16:creationId xmlns:a16="http://schemas.microsoft.com/office/drawing/2014/main" id="{3974F5AF-09EF-6B45-8A45-79763BFA39C1}"/>
              </a:ext>
            </a:extLst>
          </p:cNvPr>
          <p:cNvSpPr txBox="1"/>
          <p:nvPr/>
        </p:nvSpPr>
        <p:spPr>
          <a:xfrm>
            <a:off x="1403168" y="500445"/>
            <a:ext cx="9385665" cy="430887"/>
          </a:xfrm>
          <a:prstGeom prst="rect">
            <a:avLst/>
          </a:prstGeom>
          <a:noFill/>
        </p:spPr>
        <p:txBody>
          <a:bodyPr wrap="square" lIns="91440" tIns="45720" rIns="91440" bIns="45720" rtlCol="0" anchor="t">
            <a:spAutoFit/>
          </a:bodyPr>
          <a:lstStyle/>
          <a:p>
            <a:pPr algn="ctr"/>
            <a:r>
              <a:rPr lang="en-US" sz="2200" b="1">
                <a:solidFill>
                  <a:schemeClr val="tx1">
                    <a:lumMod val="75000"/>
                    <a:lumOff val="25000"/>
                  </a:schemeClr>
                </a:solidFill>
                <a:latin typeface="Arial"/>
                <a:cs typeface="Arial"/>
              </a:rPr>
              <a:t>Fall Launch</a:t>
            </a:r>
            <a:endParaRPr lang="en-US" sz="2200">
              <a:solidFill>
                <a:schemeClr val="tx1">
                  <a:lumMod val="75000"/>
                  <a:lumOff val="25000"/>
                </a:schemeClr>
              </a:solidFill>
              <a:latin typeface="Arial" panose="020B0604020202020204" pitchFamily="34" charset="0"/>
              <a:cs typeface="Arial" panose="020B0604020202020204" pitchFamily="34" charset="0"/>
            </a:endParaRPr>
          </a:p>
        </p:txBody>
      </p:sp>
      <p:pic>
        <p:nvPicPr>
          <p:cNvPr id="2" name="Picture 3">
            <a:extLst>
              <a:ext uri="{FF2B5EF4-FFF2-40B4-BE49-F238E27FC236}">
                <a16:creationId xmlns:a16="http://schemas.microsoft.com/office/drawing/2014/main" id="{7D5FFB0C-F829-A9E5-B57C-80A4ED0A2A33}"/>
              </a:ext>
            </a:extLst>
          </p:cNvPr>
          <p:cNvPicPr>
            <a:picLocks noChangeAspect="1"/>
          </p:cNvPicPr>
          <p:nvPr/>
        </p:nvPicPr>
        <p:blipFill>
          <a:blip r:embed="rId3"/>
          <a:stretch>
            <a:fillRect/>
          </a:stretch>
        </p:blipFill>
        <p:spPr>
          <a:xfrm>
            <a:off x="437342" y="501684"/>
            <a:ext cx="2743200" cy="2058215"/>
          </a:xfrm>
          <a:prstGeom prst="rect">
            <a:avLst/>
          </a:prstGeom>
        </p:spPr>
      </p:pic>
      <p:pic>
        <p:nvPicPr>
          <p:cNvPr id="4" name="Picture 4" descr="A picture containing electronics&#10;&#10;Description automatically generated">
            <a:extLst>
              <a:ext uri="{FF2B5EF4-FFF2-40B4-BE49-F238E27FC236}">
                <a16:creationId xmlns:a16="http://schemas.microsoft.com/office/drawing/2014/main" id="{113E6830-CBF7-25A4-622A-803FDC7E287C}"/>
              </a:ext>
            </a:extLst>
          </p:cNvPr>
          <p:cNvPicPr>
            <a:picLocks noChangeAspect="1"/>
          </p:cNvPicPr>
          <p:nvPr/>
        </p:nvPicPr>
        <p:blipFill>
          <a:blip r:embed="rId4"/>
          <a:stretch>
            <a:fillRect/>
          </a:stretch>
        </p:blipFill>
        <p:spPr>
          <a:xfrm>
            <a:off x="3803650" y="1980761"/>
            <a:ext cx="3805989" cy="4033907"/>
          </a:xfrm>
          <a:prstGeom prst="rect">
            <a:avLst/>
          </a:prstGeom>
        </p:spPr>
      </p:pic>
      <p:pic>
        <p:nvPicPr>
          <p:cNvPr id="5" name="Picture 7" descr="A picture containing plastic&#10;&#10;Description automatically generated">
            <a:extLst>
              <a:ext uri="{FF2B5EF4-FFF2-40B4-BE49-F238E27FC236}">
                <a16:creationId xmlns:a16="http://schemas.microsoft.com/office/drawing/2014/main" id="{C74F4CE1-3CCC-99F7-59C0-A5ACD2110189}"/>
              </a:ext>
            </a:extLst>
          </p:cNvPr>
          <p:cNvPicPr>
            <a:picLocks noChangeAspect="1"/>
          </p:cNvPicPr>
          <p:nvPr/>
        </p:nvPicPr>
        <p:blipFill>
          <a:blip r:embed="rId5"/>
          <a:stretch>
            <a:fillRect/>
          </a:stretch>
        </p:blipFill>
        <p:spPr>
          <a:xfrm>
            <a:off x="8123697" y="960522"/>
            <a:ext cx="2662239" cy="5317957"/>
          </a:xfrm>
          <a:prstGeom prst="rect">
            <a:avLst/>
          </a:prstGeom>
        </p:spPr>
      </p:pic>
      <p:pic>
        <p:nvPicPr>
          <p:cNvPr id="9" name="Picture 9">
            <a:extLst>
              <a:ext uri="{FF2B5EF4-FFF2-40B4-BE49-F238E27FC236}">
                <a16:creationId xmlns:a16="http://schemas.microsoft.com/office/drawing/2014/main" id="{32335953-D406-058F-5200-36D1DE03C36A}"/>
              </a:ext>
            </a:extLst>
          </p:cNvPr>
          <p:cNvPicPr>
            <a:picLocks noChangeAspect="1"/>
          </p:cNvPicPr>
          <p:nvPr/>
        </p:nvPicPr>
        <p:blipFill rotWithShape="1">
          <a:blip r:embed="rId6"/>
          <a:srcRect t="8754" r="617" b="22878"/>
          <a:stretch/>
        </p:blipFill>
        <p:spPr>
          <a:xfrm>
            <a:off x="433092" y="3052679"/>
            <a:ext cx="2343391" cy="2963209"/>
          </a:xfrm>
          <a:prstGeom prst="rect">
            <a:avLst/>
          </a:prstGeom>
        </p:spPr>
      </p:pic>
    </p:spTree>
    <p:extLst>
      <p:ext uri="{BB962C8B-B14F-4D97-AF65-F5344CB8AC3E}">
        <p14:creationId xmlns:p14="http://schemas.microsoft.com/office/powerpoint/2010/main" val="48802362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BA6879-DEFF-2D4A-BC99-173FA49FEB36}"/>
              </a:ext>
            </a:extLst>
          </p:cNvPr>
          <p:cNvPicPr>
            <a:picLocks noChangeAspect="1"/>
          </p:cNvPicPr>
          <p:nvPr/>
        </p:nvPicPr>
        <p:blipFill>
          <a:blip r:embed="rId2"/>
          <a:stretch>
            <a:fillRect/>
          </a:stretch>
        </p:blipFill>
        <p:spPr>
          <a:xfrm>
            <a:off x="9800811" y="6308967"/>
            <a:ext cx="1706341" cy="548587"/>
          </a:xfrm>
          <a:prstGeom prst="rect">
            <a:avLst/>
          </a:prstGeom>
        </p:spPr>
      </p:pic>
      <p:sp>
        <p:nvSpPr>
          <p:cNvPr id="9" name="TextBox 8">
            <a:extLst>
              <a:ext uri="{FF2B5EF4-FFF2-40B4-BE49-F238E27FC236}">
                <a16:creationId xmlns:a16="http://schemas.microsoft.com/office/drawing/2014/main" id="{CD5B7760-DBE9-7F4D-B3EB-719FB338BA05}"/>
              </a:ext>
            </a:extLst>
          </p:cNvPr>
          <p:cNvSpPr txBox="1"/>
          <p:nvPr/>
        </p:nvSpPr>
        <p:spPr>
          <a:xfrm>
            <a:off x="1403168" y="500445"/>
            <a:ext cx="9385665" cy="430887"/>
          </a:xfrm>
          <a:prstGeom prst="rect">
            <a:avLst/>
          </a:prstGeom>
          <a:noFill/>
        </p:spPr>
        <p:txBody>
          <a:bodyPr wrap="square" lIns="91440" tIns="45720" rIns="91440" bIns="45720" rtlCol="0" anchor="t">
            <a:spAutoFit/>
          </a:bodyPr>
          <a:lstStyle/>
          <a:p>
            <a:pPr algn="ctr"/>
            <a:r>
              <a:rPr lang="en-US" sz="2200" b="1">
                <a:solidFill>
                  <a:schemeClr val="tx1">
                    <a:lumMod val="75000"/>
                    <a:lumOff val="25000"/>
                  </a:schemeClr>
                </a:solidFill>
                <a:latin typeface="Arial"/>
                <a:cs typeface="Arial"/>
              </a:rPr>
              <a:t>Spring Launch</a:t>
            </a:r>
            <a:endParaRPr lang="en-US" sz="2200">
              <a:solidFill>
                <a:schemeClr val="tx1">
                  <a:lumMod val="75000"/>
                  <a:lumOff val="25000"/>
                </a:schemeClr>
              </a:solidFill>
              <a:latin typeface="Arial" panose="020B0604020202020204" pitchFamily="34" charset="0"/>
              <a:cs typeface="Arial" panose="020B0604020202020204" pitchFamily="34" charset="0"/>
            </a:endParaRPr>
          </a:p>
        </p:txBody>
      </p:sp>
      <p:pic>
        <p:nvPicPr>
          <p:cNvPr id="2" name="Picture 3" descr="A picture containing ground, sky, outdoor, beach&#10;&#10;Description automatically generated">
            <a:extLst>
              <a:ext uri="{FF2B5EF4-FFF2-40B4-BE49-F238E27FC236}">
                <a16:creationId xmlns:a16="http://schemas.microsoft.com/office/drawing/2014/main" id="{AE4E52DC-3E34-09E6-1D3E-209E19A36C63}"/>
              </a:ext>
            </a:extLst>
          </p:cNvPr>
          <p:cNvPicPr>
            <a:picLocks noChangeAspect="1"/>
          </p:cNvPicPr>
          <p:nvPr/>
        </p:nvPicPr>
        <p:blipFill>
          <a:blip r:embed="rId3"/>
          <a:stretch>
            <a:fillRect/>
          </a:stretch>
        </p:blipFill>
        <p:spPr>
          <a:xfrm>
            <a:off x="189271" y="447803"/>
            <a:ext cx="2177846" cy="2902104"/>
          </a:xfrm>
          <a:prstGeom prst="rect">
            <a:avLst/>
          </a:prstGeom>
        </p:spPr>
      </p:pic>
      <p:pic>
        <p:nvPicPr>
          <p:cNvPr id="4" name="Picture 4" descr="A picture containing outdoor, grass&#10;&#10;Description automatically generated">
            <a:extLst>
              <a:ext uri="{FF2B5EF4-FFF2-40B4-BE49-F238E27FC236}">
                <a16:creationId xmlns:a16="http://schemas.microsoft.com/office/drawing/2014/main" id="{BE0C8F90-1046-782E-DDD5-B637941E52F2}"/>
              </a:ext>
            </a:extLst>
          </p:cNvPr>
          <p:cNvPicPr>
            <a:picLocks noChangeAspect="1"/>
          </p:cNvPicPr>
          <p:nvPr/>
        </p:nvPicPr>
        <p:blipFill>
          <a:blip r:embed="rId4"/>
          <a:stretch>
            <a:fillRect/>
          </a:stretch>
        </p:blipFill>
        <p:spPr>
          <a:xfrm>
            <a:off x="8497529" y="1529352"/>
            <a:ext cx="2743200" cy="3651813"/>
          </a:xfrm>
          <a:prstGeom prst="rect">
            <a:avLst/>
          </a:prstGeom>
        </p:spPr>
      </p:pic>
      <p:pic>
        <p:nvPicPr>
          <p:cNvPr id="7" name="Picture 4" descr="A picture containing electronics&#10;&#10;Description automatically generated">
            <a:extLst>
              <a:ext uri="{FF2B5EF4-FFF2-40B4-BE49-F238E27FC236}">
                <a16:creationId xmlns:a16="http://schemas.microsoft.com/office/drawing/2014/main" id="{F841E693-59A7-0C97-5374-265965A5D47B}"/>
              </a:ext>
            </a:extLst>
          </p:cNvPr>
          <p:cNvPicPr>
            <a:picLocks noChangeAspect="1"/>
          </p:cNvPicPr>
          <p:nvPr/>
        </p:nvPicPr>
        <p:blipFill>
          <a:blip r:embed="rId5"/>
          <a:stretch>
            <a:fillRect/>
          </a:stretch>
        </p:blipFill>
        <p:spPr>
          <a:xfrm>
            <a:off x="4429432" y="1606731"/>
            <a:ext cx="2743200" cy="3644537"/>
          </a:xfrm>
          <a:prstGeom prst="rect">
            <a:avLst/>
          </a:prstGeom>
        </p:spPr>
      </p:pic>
      <p:pic>
        <p:nvPicPr>
          <p:cNvPr id="8" name="Picture 9" descr="Diagram&#10;&#10;Description automatically generated">
            <a:extLst>
              <a:ext uri="{FF2B5EF4-FFF2-40B4-BE49-F238E27FC236}">
                <a16:creationId xmlns:a16="http://schemas.microsoft.com/office/drawing/2014/main" id="{06424E50-AF42-8C24-0071-620A8A5FC5D6}"/>
              </a:ext>
            </a:extLst>
          </p:cNvPr>
          <p:cNvPicPr>
            <a:picLocks noChangeAspect="1"/>
          </p:cNvPicPr>
          <p:nvPr/>
        </p:nvPicPr>
        <p:blipFill>
          <a:blip r:embed="rId6"/>
          <a:stretch>
            <a:fillRect/>
          </a:stretch>
        </p:blipFill>
        <p:spPr>
          <a:xfrm>
            <a:off x="299884" y="4022215"/>
            <a:ext cx="2743200" cy="2058215"/>
          </a:xfrm>
          <a:prstGeom prst="rect">
            <a:avLst/>
          </a:prstGeom>
        </p:spPr>
      </p:pic>
    </p:spTree>
    <p:extLst>
      <p:ext uri="{BB962C8B-B14F-4D97-AF65-F5344CB8AC3E}">
        <p14:creationId xmlns:p14="http://schemas.microsoft.com/office/powerpoint/2010/main" val="254602418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1851CD-0216-2B41-B767-88281CB16979}"/>
              </a:ext>
            </a:extLst>
          </p:cNvPr>
          <p:cNvPicPr>
            <a:picLocks noChangeAspect="1"/>
          </p:cNvPicPr>
          <p:nvPr/>
        </p:nvPicPr>
        <p:blipFill>
          <a:blip r:embed="rId2"/>
          <a:stretch>
            <a:fillRect/>
          </a:stretch>
        </p:blipFill>
        <p:spPr>
          <a:xfrm>
            <a:off x="11249939" y="393301"/>
            <a:ext cx="514426" cy="573013"/>
          </a:xfrm>
          <a:prstGeom prst="rect">
            <a:avLst/>
          </a:prstGeom>
        </p:spPr>
      </p:pic>
      <p:sp>
        <p:nvSpPr>
          <p:cNvPr id="6" name="Rectangle 5">
            <a:extLst>
              <a:ext uri="{FF2B5EF4-FFF2-40B4-BE49-F238E27FC236}">
                <a16:creationId xmlns:a16="http://schemas.microsoft.com/office/drawing/2014/main" id="{043BF048-51F2-6942-8D04-6BFC80BE3676}"/>
              </a:ext>
            </a:extLst>
          </p:cNvPr>
          <p:cNvSpPr/>
          <p:nvPr/>
        </p:nvSpPr>
        <p:spPr>
          <a:xfrm>
            <a:off x="684848" y="6721840"/>
            <a:ext cx="10822304" cy="135713"/>
          </a:xfrm>
          <a:prstGeom prst="rect">
            <a:avLst/>
          </a:prstGeom>
          <a:solidFill>
            <a:srgbClr val="025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TextBox 6">
            <a:extLst>
              <a:ext uri="{FF2B5EF4-FFF2-40B4-BE49-F238E27FC236}">
                <a16:creationId xmlns:a16="http://schemas.microsoft.com/office/drawing/2014/main" id="{3974F5AF-09EF-6B45-8A45-79763BFA39C1}"/>
              </a:ext>
            </a:extLst>
          </p:cNvPr>
          <p:cNvSpPr txBox="1"/>
          <p:nvPr/>
        </p:nvSpPr>
        <p:spPr>
          <a:xfrm>
            <a:off x="1403168" y="500445"/>
            <a:ext cx="9385665" cy="430887"/>
          </a:xfrm>
          <a:prstGeom prst="rect">
            <a:avLst/>
          </a:prstGeom>
          <a:noFill/>
        </p:spPr>
        <p:txBody>
          <a:bodyPr wrap="square" lIns="91440" tIns="45720" rIns="91440" bIns="45720" rtlCol="0" anchor="t">
            <a:spAutoFit/>
          </a:bodyPr>
          <a:lstStyle/>
          <a:p>
            <a:pPr algn="ctr"/>
            <a:r>
              <a:rPr lang="en-US" sz="2200" b="1">
                <a:solidFill>
                  <a:schemeClr val="tx1">
                    <a:lumMod val="75000"/>
                    <a:lumOff val="25000"/>
                  </a:schemeClr>
                </a:solidFill>
                <a:latin typeface="Arial"/>
                <a:cs typeface="Arial"/>
              </a:rPr>
              <a:t>Figures</a:t>
            </a:r>
            <a:endParaRPr lang="en-US" sz="2200" b="1">
              <a:solidFill>
                <a:schemeClr val="tx1">
                  <a:lumMod val="75000"/>
                  <a:lumOff val="25000"/>
                </a:schemeClr>
              </a:solidFill>
              <a:latin typeface="Arial" panose="020B0604020202020204" pitchFamily="34" charset="0"/>
              <a:cs typeface="Arial" panose="020B0604020202020204" pitchFamily="34" charset="0"/>
            </a:endParaRPr>
          </a:p>
        </p:txBody>
      </p:sp>
      <p:pic>
        <p:nvPicPr>
          <p:cNvPr id="2" name="Picture 3" descr="Chart, line chart&#10;&#10;Description automatically generated">
            <a:extLst>
              <a:ext uri="{FF2B5EF4-FFF2-40B4-BE49-F238E27FC236}">
                <a16:creationId xmlns:a16="http://schemas.microsoft.com/office/drawing/2014/main" id="{6B1CA3B7-445F-A3CD-96A7-7DC31871A0BB}"/>
              </a:ext>
            </a:extLst>
          </p:cNvPr>
          <p:cNvPicPr>
            <a:picLocks noChangeAspect="1"/>
          </p:cNvPicPr>
          <p:nvPr/>
        </p:nvPicPr>
        <p:blipFill>
          <a:blip r:embed="rId3"/>
          <a:stretch>
            <a:fillRect/>
          </a:stretch>
        </p:blipFill>
        <p:spPr>
          <a:xfrm>
            <a:off x="12032" y="951241"/>
            <a:ext cx="6081962" cy="4594569"/>
          </a:xfrm>
          <a:prstGeom prst="rect">
            <a:avLst/>
          </a:prstGeom>
        </p:spPr>
      </p:pic>
      <p:pic>
        <p:nvPicPr>
          <p:cNvPr id="5" name="Picture 7" descr="Chart, line chart&#10;&#10;Description automatically generated">
            <a:extLst>
              <a:ext uri="{FF2B5EF4-FFF2-40B4-BE49-F238E27FC236}">
                <a16:creationId xmlns:a16="http://schemas.microsoft.com/office/drawing/2014/main" id="{43571DC6-288F-FA6E-3505-9E1EB913BAD0}"/>
              </a:ext>
            </a:extLst>
          </p:cNvPr>
          <p:cNvPicPr>
            <a:picLocks noChangeAspect="1"/>
          </p:cNvPicPr>
          <p:nvPr/>
        </p:nvPicPr>
        <p:blipFill>
          <a:blip r:embed="rId4"/>
          <a:stretch>
            <a:fillRect/>
          </a:stretch>
        </p:blipFill>
        <p:spPr>
          <a:xfrm>
            <a:off x="6108032" y="960797"/>
            <a:ext cx="6081963" cy="4595509"/>
          </a:xfrm>
          <a:prstGeom prst="rect">
            <a:avLst/>
          </a:prstGeom>
        </p:spPr>
      </p:pic>
      <p:sp>
        <p:nvSpPr>
          <p:cNvPr id="8" name="TextBox 7">
            <a:extLst>
              <a:ext uri="{FF2B5EF4-FFF2-40B4-BE49-F238E27FC236}">
                <a16:creationId xmlns:a16="http://schemas.microsoft.com/office/drawing/2014/main" id="{6C2ABCDE-E4F5-1F0C-A58B-24041D0907B0}"/>
              </a:ext>
            </a:extLst>
          </p:cNvPr>
          <p:cNvSpPr txBox="1"/>
          <p:nvPr/>
        </p:nvSpPr>
        <p:spPr>
          <a:xfrm>
            <a:off x="606592" y="6136104"/>
            <a:ext cx="49028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75~ Minutes is Burst</a:t>
            </a:r>
          </a:p>
        </p:txBody>
      </p:sp>
    </p:spTree>
    <p:extLst>
      <p:ext uri="{BB962C8B-B14F-4D97-AF65-F5344CB8AC3E}">
        <p14:creationId xmlns:p14="http://schemas.microsoft.com/office/powerpoint/2010/main" val="240887366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BA6879-DEFF-2D4A-BC99-173FA49FEB36}"/>
              </a:ext>
            </a:extLst>
          </p:cNvPr>
          <p:cNvPicPr>
            <a:picLocks noChangeAspect="1"/>
          </p:cNvPicPr>
          <p:nvPr/>
        </p:nvPicPr>
        <p:blipFill>
          <a:blip r:embed="rId2"/>
          <a:stretch>
            <a:fillRect/>
          </a:stretch>
        </p:blipFill>
        <p:spPr>
          <a:xfrm>
            <a:off x="9800811" y="6308967"/>
            <a:ext cx="1706341" cy="548587"/>
          </a:xfrm>
          <a:prstGeom prst="rect">
            <a:avLst/>
          </a:prstGeom>
        </p:spPr>
      </p:pic>
      <p:sp>
        <p:nvSpPr>
          <p:cNvPr id="2" name="TextBox 1">
            <a:extLst>
              <a:ext uri="{FF2B5EF4-FFF2-40B4-BE49-F238E27FC236}">
                <a16:creationId xmlns:a16="http://schemas.microsoft.com/office/drawing/2014/main" id="{77F0C14F-DEE0-21B0-E698-BFDFD22BA8F0}"/>
              </a:ext>
            </a:extLst>
          </p:cNvPr>
          <p:cNvSpPr txBox="1"/>
          <p:nvPr/>
        </p:nvSpPr>
        <p:spPr>
          <a:xfrm>
            <a:off x="3965408" y="290763"/>
            <a:ext cx="42611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cs typeface="Calibri"/>
              </a:rPr>
              <a:t>ASCEND Going Forward</a:t>
            </a:r>
          </a:p>
        </p:txBody>
      </p:sp>
      <p:sp>
        <p:nvSpPr>
          <p:cNvPr id="4" name="TextBox 3">
            <a:extLst>
              <a:ext uri="{FF2B5EF4-FFF2-40B4-BE49-F238E27FC236}">
                <a16:creationId xmlns:a16="http://schemas.microsoft.com/office/drawing/2014/main" id="{08446570-4362-95C7-71C9-B9AF71E4CC6C}"/>
              </a:ext>
            </a:extLst>
          </p:cNvPr>
          <p:cNvSpPr txBox="1"/>
          <p:nvPr/>
        </p:nvSpPr>
        <p:spPr>
          <a:xfrm>
            <a:off x="4300157" y="1709810"/>
            <a:ext cx="359123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ea typeface="+mn-lt"/>
                <a:cs typeface="+mn-lt"/>
              </a:rPr>
              <a:t>We have concluded that the wall with the camera has the least structural integrity so we will think of ways to add better structure</a:t>
            </a:r>
            <a:endParaRPr lang="en-US" sz="2400">
              <a:cs typeface="Calibri"/>
            </a:endParaRPr>
          </a:p>
        </p:txBody>
      </p:sp>
      <p:pic>
        <p:nvPicPr>
          <p:cNvPr id="5" name="Picture 5" descr="A picture containing bag&#10;&#10;Description automatically generated">
            <a:extLst>
              <a:ext uri="{FF2B5EF4-FFF2-40B4-BE49-F238E27FC236}">
                <a16:creationId xmlns:a16="http://schemas.microsoft.com/office/drawing/2014/main" id="{846FB09F-5FE5-64BC-D0F4-A31787556C94}"/>
              </a:ext>
            </a:extLst>
          </p:cNvPr>
          <p:cNvPicPr>
            <a:picLocks noChangeAspect="1"/>
          </p:cNvPicPr>
          <p:nvPr/>
        </p:nvPicPr>
        <p:blipFill>
          <a:blip r:embed="rId3"/>
          <a:stretch>
            <a:fillRect/>
          </a:stretch>
        </p:blipFill>
        <p:spPr>
          <a:xfrm>
            <a:off x="8482813" y="776705"/>
            <a:ext cx="3034649" cy="5310716"/>
          </a:xfrm>
          <a:prstGeom prst="rect">
            <a:avLst/>
          </a:prstGeom>
        </p:spPr>
      </p:pic>
      <p:pic>
        <p:nvPicPr>
          <p:cNvPr id="7" name="Picture 7" descr="A picture containing plastic&#10;&#10;Description automatically generated">
            <a:extLst>
              <a:ext uri="{FF2B5EF4-FFF2-40B4-BE49-F238E27FC236}">
                <a16:creationId xmlns:a16="http://schemas.microsoft.com/office/drawing/2014/main" id="{BEA215ED-9CB4-E84F-0B56-F934E42E24A9}"/>
              </a:ext>
            </a:extLst>
          </p:cNvPr>
          <p:cNvPicPr>
            <a:picLocks noChangeAspect="1"/>
          </p:cNvPicPr>
          <p:nvPr/>
        </p:nvPicPr>
        <p:blipFill>
          <a:blip r:embed="rId4"/>
          <a:stretch>
            <a:fillRect/>
          </a:stretch>
        </p:blipFill>
        <p:spPr>
          <a:xfrm>
            <a:off x="867717" y="841500"/>
            <a:ext cx="2662239" cy="5317957"/>
          </a:xfrm>
          <a:prstGeom prst="rect">
            <a:avLst/>
          </a:prstGeom>
        </p:spPr>
      </p:pic>
    </p:spTree>
    <p:extLst>
      <p:ext uri="{BB962C8B-B14F-4D97-AF65-F5344CB8AC3E}">
        <p14:creationId xmlns:p14="http://schemas.microsoft.com/office/powerpoint/2010/main" val="2235226174"/>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edc9740-c7eb-4fd4-8784-2ef5075ee9ae">
      <UserInfo>
        <DisplayName>Boettcher, Anne</DisplayName>
        <AccountId>19</AccountId>
        <AccountType/>
      </UserInfo>
      <UserInfo>
        <DisplayName>Liao, Yabin</DisplayName>
        <AccountId>20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6901ABF503224ABEDF7A2663247CF1" ma:contentTypeVersion="4" ma:contentTypeDescription="Create a new document." ma:contentTypeScope="" ma:versionID="b9690ab2275688aad1b51233be50f5ea">
  <xsd:schema xmlns:xsd="http://www.w3.org/2001/XMLSchema" xmlns:xs="http://www.w3.org/2001/XMLSchema" xmlns:p="http://schemas.microsoft.com/office/2006/metadata/properties" xmlns:ns2="6dbbbf01-83a1-43db-b005-d2466a2919e2" xmlns:ns3="fedc9740-c7eb-4fd4-8784-2ef5075ee9ae" targetNamespace="http://schemas.microsoft.com/office/2006/metadata/properties" ma:root="true" ma:fieldsID="15eefdff340e9cbc12fcbfcab56ba234" ns2:_="" ns3:_="">
    <xsd:import namespace="6dbbbf01-83a1-43db-b005-d2466a2919e2"/>
    <xsd:import namespace="fedc9740-c7eb-4fd4-8784-2ef5075ee9a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bbbf01-83a1-43db-b005-d2466a2919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dc9740-c7eb-4fd4-8784-2ef5075ee9a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D331BE-34C7-4322-86E2-D5E1E95FF378}">
  <ds:schemaRefs>
    <ds:schemaRef ds:uri="fedc9740-c7eb-4fd4-8784-2ef5075ee9ae"/>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0787FB7-387C-4B41-8A05-D1B7D624D45C}">
  <ds:schemaRefs>
    <ds:schemaRef ds:uri="6dbbbf01-83a1-43db-b005-d2466a2919e2"/>
    <ds:schemaRef ds:uri="fedc9740-c7eb-4fd4-8784-2ef5075ee9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147BF1D-5958-409F-A4B4-A5C4079C76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121</Words>
  <Application>Microsoft Office PowerPoint</Application>
  <PresentationFormat>Widescreen</PresentationFormat>
  <Paragraphs>18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A. Coe</dc:creator>
  <cp:lastModifiedBy>Coe, Michelle A - (macoe)</cp:lastModifiedBy>
  <cp:revision>3</cp:revision>
  <dcterms:created xsi:type="dcterms:W3CDTF">2023-04-05T19:01:21Z</dcterms:created>
  <dcterms:modified xsi:type="dcterms:W3CDTF">2023-04-15T13:52:56Z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0x010100336901ABF503224ABEDF7A2663247CF1</vt:lpwstr>
  </property>
</Properties>
</file>